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3" r:id="rId25"/>
    <p:sldId id="278" r:id="rId26"/>
    <p:sldId id="285" r:id="rId27"/>
    <p:sldId id="286" r:id="rId28"/>
    <p:sldId id="279" r:id="rId29"/>
    <p:sldId id="284" r:id="rId30"/>
    <p:sldId id="292" r:id="rId31"/>
    <p:sldId id="280" r:id="rId32"/>
    <p:sldId id="287" r:id="rId33"/>
    <p:sldId id="288" r:id="rId34"/>
    <p:sldId id="281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67855" y="2401887"/>
            <a:ext cx="8647545" cy="129981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67855" y="3899938"/>
            <a:ext cx="5142345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latin typeface="Century Schoolbook" panose="020406040505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dirty="0" smtClean="0"/>
              <a:t>Kattintson ide az alcím mintájának szerkesztéséhez</a:t>
            </a:r>
            <a:endParaRPr kumimoji="0" lang="en-US" dirty="0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72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139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52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257260"/>
            <a:ext cx="5421745" cy="710775"/>
          </a:xfrm>
        </p:spPr>
        <p:txBody>
          <a:bodyPr>
            <a:normAutofit/>
          </a:bodyPr>
          <a:lstStyle>
            <a:lvl1pPr>
              <a:defRPr sz="2800">
                <a:latin typeface="Century Schoolbook" panose="02040604050505020304" pitchFamily="18" charset="0"/>
              </a:defRPr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3200" y="968035"/>
            <a:ext cx="8733536" cy="5606501"/>
          </a:xfrm>
        </p:spPr>
        <p:txBody>
          <a:bodyPr/>
          <a:lstStyle>
            <a:lvl1pPr marL="109728" indent="0">
              <a:buFontTx/>
              <a:buNone/>
              <a:defRPr sz="2400">
                <a:latin typeface="Century Schoolbook" panose="02040604050505020304" pitchFamily="18" charset="0"/>
              </a:defRPr>
            </a:lvl1pPr>
          </a:lstStyle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4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28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16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44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54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54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478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7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5C02766-8424-4799-8D68-BFF2ACEC32BF}" type="datetimeFigureOut">
              <a:rPr lang="hu-HU" smtClean="0"/>
              <a:t>2018. 07. 08.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8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7855" y="1034473"/>
            <a:ext cx="8647545" cy="2667227"/>
          </a:xfrm>
        </p:spPr>
        <p:txBody>
          <a:bodyPr>
            <a:noAutofit/>
          </a:bodyPr>
          <a:lstStyle/>
          <a:p>
            <a:r>
              <a:rPr lang="hu-HU" dirty="0" smtClean="0"/>
              <a:t>Nem mindig az a bonyolult, </a:t>
            </a:r>
            <a:br>
              <a:rPr lang="hu-HU" dirty="0" smtClean="0"/>
            </a:br>
            <a:r>
              <a:rPr lang="hu-HU" dirty="0" smtClean="0"/>
              <a:t>ami annak látszik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2400" dirty="0" smtClean="0"/>
              <a:t>azaz </a:t>
            </a:r>
            <a:br>
              <a:rPr lang="hu-HU" sz="2400" dirty="0" smtClean="0"/>
            </a:br>
            <a:r>
              <a:rPr lang="hu-HU" sz="2400" dirty="0" smtClean="0"/>
              <a:t>geometria feladatok megoldása </a:t>
            </a:r>
            <a:br>
              <a:rPr lang="hu-HU" sz="2400" dirty="0" smtClean="0"/>
            </a:br>
            <a:r>
              <a:rPr lang="hu-HU" sz="2400" dirty="0" smtClean="0"/>
              <a:t>egy ritkán használt eszköz segítségével</a:t>
            </a: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2437" y="3899937"/>
            <a:ext cx="5197764" cy="263940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Rátz László Vándorgyűlés</a:t>
            </a:r>
          </a:p>
          <a:p>
            <a:r>
              <a:rPr lang="hu-HU" dirty="0" smtClean="0"/>
              <a:t>2018 Győr</a:t>
            </a:r>
          </a:p>
          <a:p>
            <a:r>
              <a:rPr lang="hu-HU" b="1" dirty="0" smtClean="0"/>
              <a:t>Fonyó Lajos</a:t>
            </a:r>
          </a:p>
          <a:p>
            <a:r>
              <a:rPr lang="hu-HU" dirty="0" smtClean="0"/>
              <a:t>Keszthelyi Vajda János Gimnázium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sz="1800" dirty="0" smtClean="0"/>
              <a:t>A prezentációt készítette:</a:t>
            </a:r>
          </a:p>
          <a:p>
            <a:r>
              <a:rPr lang="hu-HU" sz="1800" dirty="0" smtClean="0"/>
              <a:t>Fonyóné Németh Ildikó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0615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99" y="632232"/>
            <a:ext cx="6278613" cy="276228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 megoldása: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33" y="3907857"/>
            <a:ext cx="6373368" cy="2958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1154545"/>
                <a:ext cx="8432800" cy="54199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spc="-150" dirty="0" smtClean="0"/>
                  <a:t>,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hu-HU" b="0" dirty="0" smtClean="0">
                  <a:ea typeface="Cambria Math" panose="02040503050406030204" pitchFamily="18" charset="0"/>
                </a:endParaRPr>
              </a:p>
              <a:p>
                <a:r>
                  <a:rPr lang="hu-HU" dirty="0" smtClean="0"/>
                  <a:t>3. tétel</a:t>
                </a:r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u-HU" spc="-150" dirty="0"/>
                  <a:t> </a:t>
                </a:r>
                <a:endParaRPr lang="hu-HU" dirty="0" smtClean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hu-HU" dirty="0" smtClean="0"/>
                  <a:t>-hez tartozó poláris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  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u-HU" spc="-150" dirty="0" smtClean="0"/>
                  <a:t>   </a:t>
                </a:r>
                <a:r>
                  <a:rPr lang="hu-HU" dirty="0" smtClean="0"/>
                  <a:t>(La </a:t>
                </a:r>
                <a:r>
                  <a:rPr lang="hu-HU" dirty="0" err="1" smtClean="0"/>
                  <a:t>Hire</a:t>
                </a:r>
                <a:r>
                  <a:rPr lang="hu-HU" dirty="0" smtClean="0"/>
                  <a:t> elmélet)</a:t>
                </a:r>
              </a:p>
              <a:p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u-HU" spc="-150" dirty="0" smtClean="0"/>
                  <a:t>  </a:t>
                </a:r>
                <a:r>
                  <a:rPr lang="hu-HU" dirty="0" smtClean="0"/>
                  <a:t>és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u-HU" spc="-150" dirty="0"/>
                  <a:t> </a:t>
                </a:r>
                <a:r>
                  <a:rPr lang="hu-HU" spc="-150" dirty="0" smtClean="0"/>
                  <a:t>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𝑆𝑅</m:t>
                    </m:r>
                  </m:oMath>
                </a14:m>
                <a:endParaRPr lang="hu-HU" dirty="0"/>
              </a:p>
              <a:p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𝑅𝑆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hu-HU" dirty="0" smtClean="0"/>
                  <a:t>  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 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𝑅𝑆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hu-HU" dirty="0" smtClean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1154545"/>
                <a:ext cx="8432800" cy="5419991"/>
              </a:xfrm>
              <a:blipFill>
                <a:blip r:embed="rId4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7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hu-HU" dirty="0" smtClean="0"/>
                  <a:t> érintőnégyszög beírt köre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, amely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𝐷𝐴</m:t>
                    </m:r>
                  </m:oMath>
                </a14:m>
                <a:r>
                  <a:rPr lang="hu-HU" dirty="0" smtClean="0"/>
                  <a:t> oldalakat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hu-HU" dirty="0" smtClean="0"/>
                  <a:t> pontokban érinti. </a:t>
                </a:r>
              </a:p>
              <a:p>
                <a:r>
                  <a:rPr lang="hu-HU" dirty="0" smtClean="0"/>
                  <a:t>Legyen </a:t>
                </a: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spc="-150" dirty="0" smtClean="0"/>
                  <a:t> </a:t>
                </a:r>
                <a:r>
                  <a:rPr lang="hu-HU" dirty="0" smtClean="0"/>
                  <a:t>és </a:t>
                </a:r>
                <a14:m>
                  <m:oMath xmlns:m="http://schemas.openxmlformats.org/officeDocument/2006/math">
                    <m:r>
                      <a:rPr lang="hu-HU" i="1" spc="-150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.</a:t>
                </a:r>
              </a:p>
              <a:p>
                <a:r>
                  <a:rPr lang="hu-HU" dirty="0" smtClean="0"/>
                  <a:t>Igazoljuk, ha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kör középpontja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hu-HU" dirty="0" smtClean="0"/>
                  <a:t>, akkor </a:t>
                </a:r>
                <a14:m>
                  <m:oMath xmlns:m="http://schemas.openxmlformats.org/officeDocument/2006/math"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𝐾𝑃</m:t>
                    </m:r>
                  </m:oMath>
                </a14:m>
                <a:r>
                  <a:rPr lang="hu-HU" dirty="0" smtClean="0"/>
                  <a:t>.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0" r="-34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4" y="2677291"/>
            <a:ext cx="5617585" cy="39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98" y="1443736"/>
            <a:ext cx="7208302" cy="51308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 megoldása: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1265382"/>
                <a:ext cx="8340436" cy="530915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 smtClean="0"/>
                  <a:t>-hez tartozó poláris: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𝑋𝑍</m:t>
                    </m:r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dirty="0"/>
                  <a:t>-hez tartozó poláris: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𝑌𝑊</m:t>
                    </m:r>
                  </m:oMath>
                </a14:m>
                <a:endParaRPr lang="hu-HU" dirty="0"/>
              </a:p>
              <a:p>
                <a:endParaRPr lang="hu-HU" b="0" i="1" spc="-15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  </a:t>
                </a:r>
              </a:p>
              <a:p>
                <a:r>
                  <a:rPr lang="hu-HU" dirty="0" smtClean="0"/>
                  <a:t>2. tétel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/>
                  <a:t>-hez tartozó poláris</a:t>
                </a:r>
                <a:r>
                  <a:rPr lang="hu-HU" dirty="0" smtClean="0"/>
                  <a:t>:</a:t>
                </a:r>
              </a:p>
              <a:p>
                <a:r>
                  <a:rPr lang="hu-HU" dirty="0" smtClean="0"/>
                  <a:t>    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𝐾𝑃</m:t>
                    </m:r>
                  </m:oMath>
                </a14:m>
                <a:r>
                  <a:rPr lang="hu-HU" dirty="0" smtClean="0"/>
                  <a:t>.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1265382"/>
                <a:ext cx="8340436" cy="5309154"/>
              </a:xfrm>
              <a:blipFill>
                <a:blip r:embed="rId3"/>
                <a:stretch>
                  <a:fillRect t="-9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9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71" y="2900218"/>
            <a:ext cx="4636047" cy="3957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10836" y="968035"/>
                <a:ext cx="8885382" cy="5606501"/>
              </a:xfrm>
            </p:spPr>
            <p:txBody>
              <a:bodyPr/>
              <a:lstStyle/>
              <a:p>
                <a:pPr algn="just"/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hu-HU" dirty="0" smtClean="0"/>
                  <a:t> húrnégyszög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hu-HU" dirty="0" smtClean="0"/>
                  <a:t> oldalegyeneseinek metszés-pontja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𝐷𝐴</m:t>
                    </m:r>
                  </m:oMath>
                </a14:m>
                <a:r>
                  <a:rPr lang="hu-HU" dirty="0" smtClean="0"/>
                  <a:t> oldalegyeneseinek metszéspontja pedig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.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 pontból a négyszög körülírt köréhez érintőket húzunk, az érintési pontok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dirty="0" smtClean="0"/>
                  <a:t>.</a:t>
                </a:r>
              </a:p>
              <a:p>
                <a:r>
                  <a:rPr lang="hu-HU" dirty="0" smtClean="0"/>
                  <a:t>Bizonyítsuk be, hogy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dirty="0" smtClean="0"/>
                  <a:t> pontok egy egyenesre esnek.</a:t>
                </a:r>
              </a:p>
              <a:p>
                <a:pPr algn="r"/>
                <a:r>
                  <a:rPr lang="hu-HU" dirty="0" smtClean="0"/>
                  <a:t>(Kínai Matematikai Olimpia 1997)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836" y="968035"/>
                <a:ext cx="8885382" cy="5606501"/>
              </a:xfrm>
              <a:blipFill>
                <a:blip r:embed="rId3"/>
                <a:stretch>
                  <a:fillRect t="-870" r="-10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1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1667481"/>
            <a:ext cx="6276975" cy="501967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 megoldása: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10836" y="1080655"/>
                <a:ext cx="8885382" cy="549388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 polárisa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endParaRPr lang="hu-HU" dirty="0" smtClean="0"/>
              </a:p>
              <a:p>
                <a:r>
                  <a:rPr lang="hu-HU" dirty="0" smtClean="0"/>
                  <a:t>3. tétel   </a:t>
                </a:r>
                <a14:m>
                  <m:oMath xmlns:m="http://schemas.openxmlformats.org/officeDocument/2006/math">
                    <m:r>
                      <a:rPr lang="hu-H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hu-HU" dirty="0" smtClean="0"/>
              </a:p>
              <a:p>
                <a:r>
                  <a:rPr lang="hu-HU" dirty="0" smtClean="0"/>
                  <a:t>    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hu-HU" spc="-150" dirty="0" smtClean="0">
                  <a:ea typeface="Cambria Math" panose="02040503050406030204" pitchFamily="18" charset="0"/>
                </a:endParaRPr>
              </a:p>
              <a:p>
                <a:r>
                  <a:rPr lang="hu-HU" dirty="0" smtClean="0"/>
                  <a:t>    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dirty="0" smtClean="0"/>
                  <a:t>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hu-HU" dirty="0" smtClean="0"/>
                  <a:t> egyenes pontjai</a:t>
                </a:r>
              </a:p>
              <a:p>
                <a:r>
                  <a:rPr lang="hu-HU" dirty="0" smtClean="0"/>
                  <a:t>            (sőt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dirty="0" smtClean="0"/>
                  <a:t> is)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836" y="1080655"/>
                <a:ext cx="8885382" cy="5493881"/>
              </a:xfrm>
              <a:blipFill>
                <a:blip r:embed="rId3"/>
                <a:stretch>
                  <a:fillRect t="-8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feladat: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01600" y="968035"/>
                <a:ext cx="8835136" cy="5606501"/>
              </a:xfrm>
            </p:spPr>
            <p:txBody>
              <a:bodyPr/>
              <a:lstStyle/>
              <a:p>
                <a:pPr algn="just"/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dirty="0" smtClean="0"/>
                  <a:t> pontok a megadott sorrend szerint helyez-</a:t>
                </a:r>
                <a:r>
                  <a:rPr lang="hu-HU" dirty="0" err="1" smtClean="0"/>
                  <a:t>kednek</a:t>
                </a:r>
                <a:r>
                  <a:rPr lang="hu-HU" dirty="0" smtClean="0"/>
                  <a:t> el egy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körön. A kör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pontbeli</a:t>
                </a:r>
                <a:r>
                  <a:rPr lang="hu-HU" dirty="0" smtClean="0"/>
                  <a:t> érintői, valamint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𝐵𝐹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𝐶𝐸</m:t>
                    </m:r>
                  </m:oMath>
                </a14:m>
                <a:r>
                  <a:rPr lang="hu-HU" dirty="0" smtClean="0"/>
                  <a:t> egyenesek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 pontban metszik egymást.</a:t>
                </a:r>
              </a:p>
              <a:p>
                <a:pPr algn="just"/>
                <a:r>
                  <a:rPr lang="hu-HU" dirty="0" smtClean="0"/>
                  <a:t>Bizonyítsuk be, hogy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hu-HU" dirty="0" smtClean="0"/>
                  <a:t> egyenesek vagy párhuzamosak, vagy egy pontban metszik egymást.</a:t>
                </a:r>
              </a:p>
              <a:p>
                <a:pPr algn="r"/>
                <a:r>
                  <a:rPr lang="hu-HU" dirty="0" smtClean="0"/>
                  <a:t>(Lengyel–Osztrák Matematikai Olimpia 1998)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" y="968035"/>
                <a:ext cx="8835136" cy="5606501"/>
              </a:xfrm>
              <a:blipFill>
                <a:blip r:embed="rId2"/>
                <a:stretch>
                  <a:fillRect t="-870" r="-10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18" y="3382241"/>
            <a:ext cx="5295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feladat megoldása: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01600" y="968035"/>
                <a:ext cx="8835136" cy="5606501"/>
              </a:xfrm>
            </p:spPr>
            <p:txBody>
              <a:bodyPr/>
              <a:lstStyle/>
              <a:p>
                <a:pPr marL="87313" indent="-87313" algn="just"/>
                <a:r>
                  <a:rPr lang="hu-HU" i="1" dirty="0" smtClean="0"/>
                  <a:t>a</a:t>
                </a:r>
                <a:r>
                  <a:rPr lang="hu-HU" dirty="0"/>
                  <a:t>) </a:t>
                </a:r>
                <a14:m>
                  <m:oMath xmlns:m="http://schemas.openxmlformats.org/officeDocument/2006/math">
                    <m:r>
                      <a:rPr lang="hu-HU" i="1" spc="-150" dirty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𝐸𝐹</m:t>
                    </m:r>
                  </m:oMath>
                </a14:m>
                <a:endParaRPr lang="hu-HU" i="1" spc="-150" dirty="0" smtClean="0">
                  <a:latin typeface="Cambria Math" panose="02040503050406030204" pitchFamily="18" charset="0"/>
                </a:endParaRPr>
              </a:p>
              <a:p>
                <a:pPr marL="109538" indent="73025" algn="just"/>
                <a14:m>
                  <m:oMath xmlns:m="http://schemas.openxmlformats.org/officeDocument/2006/math"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𝐵𝐶𝐸𝐹</m:t>
                    </m:r>
                  </m:oMath>
                </a14:m>
                <a:r>
                  <a:rPr lang="hu-HU" dirty="0" smtClean="0"/>
                  <a:t> húrtrapéz, </a:t>
                </a:r>
              </a:p>
              <a:p>
                <a:pPr marL="109538" indent="73025" algn="just"/>
                <a:r>
                  <a:rPr lang="hu-HU" dirty="0"/>
                  <a:t> </a:t>
                </a:r>
                <a:r>
                  <a:rPr lang="hu-HU" dirty="0" smtClean="0"/>
                  <a:t>                 tengelyesen szimmetrikus </a:t>
                </a:r>
                <a14:m>
                  <m:oMath xmlns:m="http://schemas.openxmlformats.org/officeDocument/2006/math"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spc="-30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u-HU" i="1" spc="-30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spc="-300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dirty="0" smtClean="0"/>
                  <a:t>-re</a:t>
                </a:r>
              </a:p>
              <a:p>
                <a:pPr marL="109538" indent="73025" algn="just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dirty="0" smtClean="0"/>
                  <a:t> is tengelyesen szimmetrikus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dirty="0" smtClean="0"/>
                  <a:t>-re</a:t>
                </a:r>
              </a:p>
              <a:p>
                <a:pPr marL="109538" indent="73025" algn="just"/>
                <a14:m>
                  <m:oMath xmlns:m="http://schemas.openxmlformats.org/officeDocument/2006/math"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𝐸𝐹</m:t>
                    </m:r>
                  </m:oMath>
                </a14:m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" y="968035"/>
                <a:ext cx="8835136" cy="5606501"/>
              </a:xfrm>
              <a:blipFill>
                <a:blip r:embed="rId2"/>
                <a:stretch>
                  <a:fillRect l="-1104"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6" y="2946689"/>
            <a:ext cx="68675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feladat megoldása:</a:t>
            </a:r>
            <a:r>
              <a:rPr lang="hu-HU" dirty="0">
                <a:solidFill>
                  <a:srgbClr val="424456"/>
                </a:solidFill>
              </a:rPr>
              <a:t> </a:t>
            </a:r>
            <a:r>
              <a:rPr lang="hu-HU" sz="2200" dirty="0">
                <a:solidFill>
                  <a:srgbClr val="424456"/>
                </a:solidFill>
              </a:rPr>
              <a:t>(folytatás)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1346200"/>
            <a:ext cx="5238750" cy="541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01600" y="968035"/>
                <a:ext cx="8835136" cy="5606501"/>
              </a:xfrm>
            </p:spPr>
            <p:txBody>
              <a:bodyPr/>
              <a:lstStyle/>
              <a:p>
                <a:pPr marL="87313" indent="-87313" algn="just"/>
                <a:r>
                  <a:rPr lang="hu-HU" i="1" dirty="0" smtClean="0"/>
                  <a:t>b</a:t>
                </a:r>
                <a:r>
                  <a:rPr lang="hu-HU" dirty="0" smtClean="0"/>
                  <a:t>)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𝐸𝐹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hu-HU" i="1" spc="-150" dirty="0" smtClean="0">
                  <a:latin typeface="Cambria Math" panose="02040503050406030204" pitchFamily="18" charset="0"/>
                </a:endParaRPr>
              </a:p>
              <a:p>
                <a:pPr marL="109538" indent="73025" algn="just"/>
                <a14:m>
                  <m:oMath xmlns:m="http://schemas.openxmlformats.org/officeDocument/2006/math"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 polárisa </a:t>
                </a:r>
                <a14:m>
                  <m:oMath xmlns:m="http://schemas.openxmlformats.org/officeDocument/2006/math"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endParaRPr lang="hu-HU" spc="-150" dirty="0" smtClean="0"/>
              </a:p>
              <a:p>
                <a:pPr marL="109538" indent="73025" algn="just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𝐵𝐶𝐸𝐹</m:t>
                    </m:r>
                  </m:oMath>
                </a14:m>
                <a:r>
                  <a:rPr lang="hu-HU" dirty="0" smtClean="0"/>
                  <a:t> húrnégyszög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hu-HU" dirty="0" smtClean="0"/>
              </a:p>
              <a:p>
                <a:pPr marL="109538" indent="73025" algn="just"/>
                <a:r>
                  <a:rPr lang="hu-HU" dirty="0"/>
                  <a:t> </a:t>
                </a:r>
                <a:r>
                  <a:rPr lang="hu-HU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𝐸𝐹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hu-HU" dirty="0" smtClean="0"/>
              </a:p>
              <a:p>
                <a:pPr marL="109538" indent="73025" algn="just"/>
                <a:r>
                  <a:rPr lang="hu-HU" b="0" spc="-150" dirty="0" smtClean="0"/>
                  <a:t>3. tétel   </a:t>
                </a: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hu-HU" dirty="0" smtClean="0"/>
              </a:p>
              <a:p>
                <a:pPr marL="109538" indent="73025" algn="just"/>
                <a:r>
                  <a:rPr lang="hu-HU" dirty="0" smtClean="0"/>
                  <a:t>  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 egy egyenesre esnek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" y="968035"/>
                <a:ext cx="8835136" cy="5606501"/>
              </a:xfrm>
              <a:blipFill>
                <a:blip r:embed="rId3"/>
                <a:stretch>
                  <a:fillRect l="-1104"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9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feladat: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56" y="2517809"/>
            <a:ext cx="4257675" cy="426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bicentrikus</a:t>
                </a:r>
                <a:r>
                  <a:rPr lang="hu-HU" dirty="0" smtClean="0"/>
                  <a:t> négyszög körülírt körének közép-pontja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hu-HU" dirty="0" smtClean="0"/>
                  <a:t>, beírt körének középpontja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 smtClean="0"/>
                  <a:t>.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hu-HU" dirty="0" smtClean="0"/>
                  <a:t> átlók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 pontban metszik egymást. </a:t>
                </a:r>
              </a:p>
              <a:p>
                <a:pPr algn="just"/>
                <a:r>
                  <a:rPr lang="hu-HU" dirty="0" smtClean="0"/>
                  <a:t>Igazoljuk, hogy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 pontok egy egyenesre esnek.</a:t>
                </a:r>
              </a:p>
              <a:p>
                <a:pPr algn="r"/>
                <a:r>
                  <a:rPr lang="hu-HU" dirty="0" smtClean="0"/>
                  <a:t>(IMO </a:t>
                </a:r>
                <a:r>
                  <a:rPr lang="hu-HU" dirty="0" err="1" smtClean="0"/>
                  <a:t>shortlist</a:t>
                </a:r>
                <a:r>
                  <a:rPr lang="hu-HU" dirty="0" smtClean="0"/>
                  <a:t>)</a:t>
                </a:r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70" r="-11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feladat megoldása: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30" y="2373630"/>
            <a:ext cx="4257675" cy="43053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-109538" algn="just"/>
            <a:r>
              <a:rPr lang="hu-HU" i="1" dirty="0"/>
              <a:t>a</a:t>
            </a:r>
            <a:r>
              <a:rPr lang="hu-HU" dirty="0"/>
              <a:t>) </a:t>
            </a:r>
            <a:r>
              <a:rPr lang="hu-HU" dirty="0" smtClean="0"/>
              <a:t>Segédtétel:</a:t>
            </a:r>
          </a:p>
          <a:p>
            <a:pPr algn="just"/>
            <a:r>
              <a:rPr lang="hu-HU" dirty="0" err="1" smtClean="0"/>
              <a:t>Bicentrikus</a:t>
            </a:r>
            <a:r>
              <a:rPr lang="hu-HU" dirty="0" smtClean="0"/>
              <a:t> négyszögben a szemközti érintési pontokat összekötő szakaszok és az átlók egy pontban metszik egymást. (</a:t>
            </a:r>
            <a:r>
              <a:rPr lang="hu-HU" dirty="0" err="1" smtClean="0"/>
              <a:t>KöMaL</a:t>
            </a:r>
            <a:r>
              <a:rPr lang="hu-HU" dirty="0" smtClean="0"/>
              <a:t> F.2793.)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03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Pólus – poláris kapcsolat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33536" cy="5756038"/>
              </a:xfrm>
            </p:spPr>
            <p:txBody>
              <a:bodyPr/>
              <a:lstStyle/>
              <a:p>
                <a:r>
                  <a:rPr lang="hu-HU" i="1" dirty="0" smtClean="0"/>
                  <a:t>a</a:t>
                </a:r>
                <a:r>
                  <a:rPr lang="hu-HU" dirty="0" smtClean="0"/>
                  <a:t>) </a:t>
                </a:r>
                <a:r>
                  <a:rPr lang="hu-HU" i="1" dirty="0" smtClean="0"/>
                  <a:t>P</a:t>
                </a:r>
                <a:r>
                  <a:rPr lang="hu-HU" dirty="0" smtClean="0"/>
                  <a:t> a </a:t>
                </a:r>
                <a:r>
                  <a:rPr lang="hu-HU" i="1" dirty="0" smtClean="0"/>
                  <a:t>k</a:t>
                </a:r>
                <a:r>
                  <a:rPr lang="hu-HU" dirty="0" smtClean="0"/>
                  <a:t> körön kívül helyezkedik el</a:t>
                </a:r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 smtClean="0"/>
              </a:p>
              <a:p>
                <a:pPr algn="ctr"/>
                <a:r>
                  <a:rPr lang="hu-HU" dirty="0" smtClean="0"/>
                  <a:t>Befogótétel: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𝑂𝑃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: pólus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dirty="0" smtClean="0"/>
                  <a:t>: poláris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33536" cy="5756038"/>
              </a:xfrm>
              <a:blipFill>
                <a:blip r:embed="rId2"/>
                <a:stretch>
                  <a:fillRect t="-847" b="-15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80" y="1387330"/>
            <a:ext cx="65817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feladat megoldása:</a:t>
            </a:r>
            <a:r>
              <a:rPr lang="hu-HU" dirty="0">
                <a:solidFill>
                  <a:srgbClr val="424456"/>
                </a:solidFill>
              </a:rPr>
              <a:t> </a:t>
            </a:r>
            <a:r>
              <a:rPr lang="hu-HU" sz="2200" dirty="0">
                <a:solidFill>
                  <a:srgbClr val="424456"/>
                </a:solidFill>
              </a:rPr>
              <a:t>(folytatás)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49" y="2003510"/>
            <a:ext cx="5491436" cy="4571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8" indent="-109538" algn="just"/>
                <a:r>
                  <a:rPr lang="hu-HU" i="1" dirty="0" smtClean="0"/>
                  <a:t>b</a:t>
                </a:r>
                <a:r>
                  <a:rPr lang="hu-HU" dirty="0" smtClean="0"/>
                  <a:t>)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hu-HU" dirty="0" smtClean="0"/>
              </a:p>
              <a:p>
                <a:r>
                  <a:rPr lang="hu-HU" dirty="0" smtClean="0"/>
                  <a:t>3. </a:t>
                </a:r>
                <a:r>
                  <a:rPr lang="hu-HU" dirty="0"/>
                  <a:t>tétel </a:t>
                </a:r>
                <a14:m>
                  <m:oMath xmlns:m="http://schemas.openxmlformats.org/officeDocument/2006/math">
                    <m:r>
                      <a:rPr lang="hu-H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 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hu-HU" dirty="0" smtClean="0"/>
                  <a:t>  (a körülírt körre vonatkozóan)</a:t>
                </a:r>
              </a:p>
              <a:p>
                <a:r>
                  <a:rPr lang="hu-HU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i="1" spc="-150" dirty="0">
                        <a:latin typeface="Cambria Math" panose="02040503050406030204" pitchFamily="18" charset="0"/>
                      </a:rPr>
                      <m:t>𝐾𝑃</m:t>
                    </m:r>
                  </m:oMath>
                </a14:m>
                <a:r>
                  <a:rPr lang="hu-HU" dirty="0" smtClean="0"/>
                  <a:t> 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7"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6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77" y="2172342"/>
            <a:ext cx="6632582" cy="468565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feladat megoldása:</a:t>
            </a:r>
            <a:r>
              <a:rPr lang="hu-HU" dirty="0">
                <a:solidFill>
                  <a:srgbClr val="424456"/>
                </a:solidFill>
              </a:rPr>
              <a:t> </a:t>
            </a:r>
            <a:r>
              <a:rPr lang="hu-HU" sz="2200" dirty="0">
                <a:solidFill>
                  <a:srgbClr val="424456"/>
                </a:solidFill>
              </a:rPr>
              <a:t>(folytatás)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8" indent="-109538" algn="just"/>
                <a:r>
                  <a:rPr lang="hu-HU" i="1" dirty="0" smtClean="0"/>
                  <a:t>c</a:t>
                </a:r>
                <a:r>
                  <a:rPr lang="hu-HU" dirty="0" smtClean="0"/>
                  <a:t>) 2. feladat  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hu-HU" dirty="0" smtClean="0"/>
                  <a:t>   (a beírt körre vonatkozóan)</a:t>
                </a:r>
              </a:p>
              <a:p>
                <a:pPr algn="just"/>
                <a:r>
                  <a:rPr lang="hu-HU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spc="-150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hu-HU" dirty="0" smtClean="0"/>
              </a:p>
              <a:p>
                <a:pPr algn="just"/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𝐾𝑃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𝑂𝑃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⇒ 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 egy egyenesen vannak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7"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7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feladat: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hu-HU" dirty="0" smtClean="0"/>
                  <a:t> háromszögben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dirty="0" smtClean="0"/>
                  <a:t> csúcsnál levő szög 60°,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 smtClean="0"/>
                  <a:t> a beírt,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hu-HU" dirty="0" smtClean="0"/>
                  <a:t> a körülírt kör középpontja.</a:t>
                </a:r>
              </a:p>
              <a:p>
                <a:r>
                  <a:rPr lang="hu-HU" dirty="0" smtClean="0"/>
                  <a:t>Bizonyítsuk be, hogy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𝐴𝑂</m:t>
                    </m:r>
                  </m:oMath>
                </a14:m>
                <a:r>
                  <a:rPr lang="hu-HU" dirty="0" smtClean="0"/>
                  <a:t> szakasz felezőmerőlegese,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𝐾𝑂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hu-HU" dirty="0" smtClean="0"/>
                  <a:t> egyenesek egy közös ponton haladnak át.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0" r="-188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34" y="2663513"/>
            <a:ext cx="68484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feladat megoldása: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682" y="2773813"/>
            <a:ext cx="7051255" cy="4084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4"/>
                <a:ext cx="8733536" cy="557714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𝐴𝐹𝑂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hu-HU" dirty="0" smtClean="0"/>
                  <a:t>  félszabályos háromszög</a:t>
                </a:r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u-HU" dirty="0" smtClean="0"/>
                  <a:t>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𝐴𝑂</m:t>
                    </m:r>
                  </m:oMath>
                </a14:m>
                <a:r>
                  <a:rPr lang="hu-HU" dirty="0" smtClean="0"/>
                  <a:t> felezőpontja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u-HU" dirty="0" smtClean="0"/>
                  <a:t>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𝐴𝐹𝑂</m:t>
                    </m:r>
                  </m:oMath>
                </a14:m>
                <a:r>
                  <a:rPr lang="hu-HU" dirty="0" smtClean="0"/>
                  <a:t> körülírt körének középpontja </a:t>
                </a:r>
                <a:endParaRPr lang="hu-H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𝑋𝐹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𝑋𝐴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𝑋𝑂</m:t>
                    </m:r>
                  </m:oMath>
                </a14:m>
                <a:r>
                  <a:rPr lang="hu-HU" dirty="0" smtClean="0"/>
                  <a:t>,  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𝑋𝐹𝑂</m:t>
                    </m:r>
                  </m:oMath>
                </a14:m>
                <a:r>
                  <a:rPr lang="hu-HU" dirty="0" smtClean="0"/>
                  <a:t> szabályos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𝑂𝐹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 felezi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 smtClean="0"/>
                  <a:t> szakaszt</a:t>
                </a:r>
              </a:p>
              <a:p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 smtClean="0"/>
                  <a:t> felezőmerőlegese érintője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-nek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𝐵𝑂𝐶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=180°−</m:t>
                    </m:r>
                    <m:d>
                      <m:dPr>
                        <m:ctrlPr>
                          <a:rPr lang="hu-HU" b="0" i="1" spc="-15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i="1" spc="-15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l-GR" i="1" spc="-15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b="0" i="1" spc="-15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l-GR" b="0" i="1" spc="-15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l-GR" b="0" i="1" spc="-15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=180°−</m:t>
                    </m:r>
                    <m:f>
                      <m:fPr>
                        <m:ctrlPr>
                          <a:rPr lang="hu-HU" b="0" i="1" spc="-15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pc="-150" smtClean="0">
                            <a:latin typeface="Cambria Math" panose="02040503050406030204" pitchFamily="18" charset="0"/>
                          </a:rPr>
                          <m:t>180°−60°</m:t>
                        </m:r>
                      </m:num>
                      <m:den>
                        <m:r>
                          <a:rPr lang="hu-HU" b="0" i="1" spc="-15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=120°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hu-HU" b="0" i="1" spc="-15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 spc="-150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hu-HU" b="0" i="1" spc="-15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spc="-150" dirty="0"/>
                  <a:t> </a:t>
                </a:r>
                <a14:m>
                  <m:oMath xmlns:m="http://schemas.openxmlformats.org/officeDocument/2006/math"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i="1" spc="-150">
                        <a:latin typeface="Cambria Math" panose="02040503050406030204" pitchFamily="18" charset="0"/>
                      </a:rPr>
                      <m:t>=1</m:t>
                    </m:r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i="1" spc="-150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hu-HU" i="1" spc="-150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 spc="-150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hu-HU" i="1" spc="-15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i="1" spc="-15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𝐾𝐴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𝐾𝑂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hu-HU" dirty="0" smtClean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𝑂𝑂</m:t>
                    </m:r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’=2</m:t>
                    </m:r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u-HU" dirty="0" smtClean="0"/>
                  <a:t> 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𝐾𝑂𝐴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’△</m:t>
                    </m:r>
                  </m:oMath>
                </a14:m>
                <a:endParaRPr lang="hu-H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𝑂𝐾𝐴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𝐾𝑂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𝐾𝑂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hu-HU" dirty="0" smtClean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hu-HU" dirty="0" smtClean="0"/>
                  <a:t>-ben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𝑋𝐷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dirty="0" smtClean="0"/>
                  <a:t> 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𝐾𝑂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𝑋𝐷</m:t>
                    </m:r>
                  </m:oMath>
                </a14:m>
                <a:endParaRPr lang="hu-HU" b="0" dirty="0" smtClean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𝐾𝑂</m:t>
                    </m:r>
                  </m:oMath>
                </a14:m>
                <a:r>
                  <a:rPr lang="hu-HU" dirty="0" smtClean="0"/>
                  <a:t>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𝑋𝐷</m:t>
                    </m:r>
                  </m:oMath>
                </a14:m>
                <a:r>
                  <a:rPr lang="hu-HU" dirty="0" smtClean="0"/>
                  <a:t> felezőmerőlegese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4"/>
                <a:ext cx="8733536" cy="5577145"/>
              </a:xfrm>
              <a:blipFill>
                <a:blip r:embed="rId3"/>
                <a:stretch>
                  <a:fillRect t="-1421" b="-14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8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feladat megoldása:</a:t>
            </a:r>
            <a:r>
              <a:rPr lang="hu-HU" dirty="0">
                <a:solidFill>
                  <a:srgbClr val="424456"/>
                </a:solidFill>
              </a:rPr>
              <a:t> </a:t>
            </a:r>
            <a:r>
              <a:rPr lang="hu-HU" sz="2200" dirty="0">
                <a:solidFill>
                  <a:srgbClr val="424456"/>
                </a:solidFill>
              </a:rPr>
              <a:t>(folytatás)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9" y="2525858"/>
            <a:ext cx="7700211" cy="4332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  körre vonatkozóan</a:t>
                </a:r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dirty="0" smtClean="0"/>
                  <a:t> pólusa rajta van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pontbeli</a:t>
                </a:r>
                <a:r>
                  <a:rPr lang="hu-HU" dirty="0" smtClean="0"/>
                  <a:t> érintőjén (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𝐴𝑂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felezőmerőlegese)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err="1"/>
                  <a:t>pontbeli</a:t>
                </a:r>
                <a:r>
                  <a:rPr lang="hu-HU" dirty="0"/>
                  <a:t> érintőjén (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oldalegyenes)</a:t>
                </a:r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𝑋𝐷</m:t>
                    </m:r>
                  </m:oMath>
                </a14:m>
                <a:r>
                  <a:rPr lang="hu-HU" dirty="0" smtClean="0"/>
                  <a:t> felezőmerőlegesén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𝐾𝑂</m:t>
                    </m:r>
                  </m:oMath>
                </a14:m>
                <a:r>
                  <a:rPr lang="hu-HU" dirty="0" smtClean="0"/>
                  <a:t> egyenes)</a:t>
                </a:r>
                <a:endParaRPr lang="hu-HU" dirty="0"/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8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 feladat: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33" y="3458858"/>
            <a:ext cx="4690817" cy="3399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hu-HU" spc="-80" dirty="0" smtClean="0"/>
                  <a:t>Adott egy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spc="-80" dirty="0"/>
                  <a:t> középpontú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pc="-80" dirty="0"/>
                  <a:t> kör, és egy olyan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hu-HU" spc="-80" dirty="0"/>
                  <a:t> egyenes, melynek nincs közös pontja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pc="-80" dirty="0"/>
                  <a:t>-</a:t>
                </a:r>
                <a:r>
                  <a:rPr lang="hu-HU" spc="-80" dirty="0" err="1"/>
                  <a:t>val</a:t>
                </a:r>
                <a:r>
                  <a:rPr lang="hu-HU" spc="-80" dirty="0"/>
                  <a:t>.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spc="-80" dirty="0" smtClean="0"/>
                  <a:t> az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hu-HU" spc="-80" dirty="0"/>
                  <a:t> egyenes azon pontja, melyre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hu-HU" spc="-80" dirty="0"/>
                  <a:t> merőleges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hu-HU" spc="-80" dirty="0"/>
                  <a:t>-re. Legyen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pc="-80" dirty="0"/>
                  <a:t> egy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spc="-80" dirty="0"/>
                  <a:t>-től különböző pontja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hu-HU" spc="-80" dirty="0" smtClean="0"/>
                  <a:t>-</a:t>
                </a:r>
                <a:r>
                  <a:rPr lang="hu-HU" spc="-80" dirty="0" err="1" smtClean="0"/>
                  <a:t>nek</a:t>
                </a:r>
                <a:r>
                  <a:rPr lang="hu-HU" spc="-80" dirty="0"/>
                  <a:t>,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spc="-80" dirty="0"/>
                  <a:t> és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spc="-80" dirty="0"/>
                  <a:t> pedig az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pc="-80" dirty="0"/>
                  <a:t>-től a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pc="-80" dirty="0" err="1"/>
                  <a:t>-ig</a:t>
                </a:r>
                <a:r>
                  <a:rPr lang="hu-HU" spc="-80" dirty="0"/>
                  <a:t> húzott érintőszakaszok egy-egy végpontja. Legyen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spc="-80" dirty="0"/>
                  <a:t> és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spc="-80" dirty="0"/>
                  <a:t> </a:t>
                </a:r>
                <a:r>
                  <a:rPr lang="hu-HU" spc="-80" dirty="0" smtClean="0"/>
                  <a:t>az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spc="-80" dirty="0" smtClean="0"/>
                  <a:t> </a:t>
                </a:r>
                <a:r>
                  <a:rPr lang="hu-HU" spc="-80" dirty="0"/>
                  <a:t>pontból az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𝑀𝐴</m:t>
                    </m:r>
                  </m:oMath>
                </a14:m>
                <a:r>
                  <a:rPr lang="hu-HU" spc="-80" dirty="0"/>
                  <a:t> és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r>
                  <a:rPr lang="hu-HU" spc="-80" dirty="0"/>
                  <a:t> egyenesekre állított merőlegesek </a:t>
                </a:r>
                <a:r>
                  <a:rPr lang="hu-HU" spc="-80" dirty="0" smtClean="0"/>
                  <a:t>talppontja és </a:t>
                </a:r>
                <a14:m>
                  <m:oMath xmlns:m="http://schemas.openxmlformats.org/officeDocument/2006/math">
                    <m:r>
                      <a:rPr lang="hu-HU" b="0" i="1" spc="-80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hu-HU" b="0" i="1" spc="-8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8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𝑂𝐸</m:t>
                    </m:r>
                    <m:r>
                      <a:rPr lang="hu-HU" b="0" i="1" spc="-8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8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spc="-80" dirty="0" smtClean="0"/>
                  <a:t>. </a:t>
                </a:r>
                <a:r>
                  <a:rPr lang="hu-HU" spc="-80" dirty="0"/>
                  <a:t>Határozzuk meg az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spc="-80" dirty="0" smtClean="0"/>
                  <a:t> pont </a:t>
                </a:r>
                <a:r>
                  <a:rPr lang="hu-HU" spc="-80" dirty="0"/>
                  <a:t>mértani helyét, ha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pc="-80" dirty="0"/>
                  <a:t> befutja az </a:t>
                </a:r>
                <a14:m>
                  <m:oMath xmlns:m="http://schemas.openxmlformats.org/officeDocument/2006/math">
                    <m:r>
                      <a:rPr lang="hu-HU" i="1" spc="-80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hu-HU" spc="-80" dirty="0"/>
                  <a:t> egyenest.</a:t>
                </a:r>
              </a:p>
              <a:p>
                <a:pPr algn="r"/>
                <a:r>
                  <a:rPr lang="hu-HU" spc="-80" dirty="0" smtClean="0"/>
                  <a:t>(</a:t>
                </a:r>
                <a:r>
                  <a:rPr lang="hu-HU" spc="-80" dirty="0"/>
                  <a:t>Indonéz </a:t>
                </a:r>
                <a:r>
                  <a:rPr lang="hu-HU" spc="-80" dirty="0" smtClean="0"/>
                  <a:t>Matematikai Olimpia, </a:t>
                </a:r>
                <a:r>
                  <a:rPr lang="hu-HU" spc="-80" dirty="0"/>
                  <a:t>2012</a:t>
                </a:r>
                <a:r>
                  <a:rPr lang="hu-HU" spc="-80" dirty="0" smtClean="0"/>
                  <a:t>)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70" r="-11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9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 feladat megoldása: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841789"/>
            <a:ext cx="6515100" cy="4905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hu-HU" i="1" spc="-60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pc="-60" dirty="0" smtClean="0"/>
                  <a:t> pont polárisa </a:t>
                </a:r>
                <a14:m>
                  <m:oMath xmlns:m="http://schemas.openxmlformats.org/officeDocument/2006/math">
                    <m:r>
                      <a:rPr lang="hu-HU" i="1" spc="-60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i="1" spc="-6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spc="-60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hu-HU" spc="-60" dirty="0" smtClean="0"/>
              </a:p>
              <a:p>
                <a:pPr algn="just"/>
                <a:endParaRPr lang="hu-HU" sz="1800" spc="-60" dirty="0" smtClean="0"/>
              </a:p>
              <a:p>
                <a:pPr algn="just"/>
                <a:r>
                  <a:rPr lang="hu-HU" spc="-60" dirty="0" smtClean="0"/>
                  <a:t>Az </a:t>
                </a:r>
                <a14:m>
                  <m:oMath xmlns:m="http://schemas.openxmlformats.org/officeDocument/2006/math">
                    <m:r>
                      <a:rPr lang="hu-HU" i="1" spc="-60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hu-HU" spc="-60" dirty="0" smtClean="0"/>
                  <a:t> polárishoz tartozó </a:t>
                </a:r>
                <a14:m>
                  <m:oMath xmlns:m="http://schemas.openxmlformats.org/officeDocument/2006/math">
                    <m:r>
                      <a:rPr lang="hu-HU" i="1" spc="-60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hu-HU" spc="-60" dirty="0" smtClean="0"/>
                  <a:t> pólusra</a:t>
                </a:r>
              </a:p>
              <a:p>
                <a:pPr algn="just"/>
                <a:r>
                  <a:rPr lang="hu-HU" spc="-60" dirty="0" smtClean="0"/>
                  <a:t>La </a:t>
                </a:r>
                <a:r>
                  <a:rPr lang="hu-HU" spc="-60" dirty="0" err="1" smtClean="0"/>
                  <a:t>Hire</a:t>
                </a:r>
                <a:r>
                  <a:rPr lang="hu-HU" spc="-60" dirty="0" smtClean="0"/>
                  <a:t> elmélet </a:t>
                </a:r>
                <a:r>
                  <a:rPr lang="hu-HU" dirty="0" smtClean="0">
                    <a:ea typeface="Cambria Math" panose="02040503050406030204" pitchFamily="18" charset="0"/>
                  </a:rPr>
                  <a:t> 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60" dirty="0" smtClean="0"/>
                  <a:t>    </a:t>
                </a: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hu-HU" spc="-150" dirty="0" smtClean="0"/>
              </a:p>
              <a:p>
                <a:pPr algn="just"/>
                <a:endParaRPr lang="hu-HU" spc="-150" dirty="0"/>
              </a:p>
              <a:p>
                <a:pPr algn="just"/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𝑂𝐿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hu-HU" spc="-60" dirty="0" smtClean="0"/>
                  <a:t> </a:t>
                </a:r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60" dirty="0" smtClean="0"/>
                  <a:t>  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𝑂𝐸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hu-HU" spc="-60" dirty="0" smtClean="0"/>
              </a:p>
              <a:p>
                <a:pPr algn="just"/>
                <a:endParaRPr lang="hu-HU" spc="-60" dirty="0" smtClean="0"/>
              </a:p>
              <a:p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𝑂𝐴𝑀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𝑂𝐵𝑀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∢=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𝑂𝐸𝑀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∢=90°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/>
                  <a:t> pontok </a:t>
                </a:r>
                <a:endParaRPr lang="hu-HU" dirty="0" smtClean="0"/>
              </a:p>
              <a:p>
                <a:r>
                  <a:rPr lang="hu-HU" dirty="0"/>
                  <a:t> </a:t>
                </a:r>
                <a:r>
                  <a:rPr lang="hu-HU" dirty="0" smtClean="0"/>
                  <a:t>   rajta vannak az</a:t>
                </a:r>
              </a:p>
              <a:p>
                <a:r>
                  <a:rPr lang="hu-HU" dirty="0"/>
                  <a:t> </a:t>
                </a:r>
                <a:r>
                  <a:rPr lang="hu-HU" dirty="0" smtClean="0"/>
                  <a:t>  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hu-HU" dirty="0" smtClean="0"/>
                  <a:t> átmérőjű körön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53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7. feladat megoldása: </a:t>
            </a:r>
            <a:r>
              <a:rPr lang="hu-HU" sz="2200" dirty="0" smtClean="0"/>
              <a:t>(folytatás)</a:t>
            </a:r>
            <a:endParaRPr lang="hu-HU" sz="2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843" y="1777127"/>
            <a:ext cx="6563157" cy="501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33536" cy="58899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 smtClean="0"/>
                  <a:t>-ből állítsunk merőlegest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hu-HU" dirty="0" smtClean="0"/>
                  <a:t>-re (talppont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hu-HU" dirty="0" smtClean="0"/>
                  <a:t>)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dirty="0" smtClean="0"/>
                  <a:t>,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dirty="0" smtClean="0"/>
                  <a:t>),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hu-HU" dirty="0" smtClean="0"/>
                  <a:t> egy egyenesre esnek (Simson egyenes)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𝐵𝐷𝐸𝐺</m:t>
                    </m:r>
                  </m:oMath>
                </a14:m>
                <a:r>
                  <a:rPr lang="hu-HU" dirty="0" smtClean="0"/>
                  <a:t> húrnégyszögben:</a:t>
                </a:r>
              </a:p>
              <a:p>
                <a:pPr>
                  <a:spcBef>
                    <a:spcPts val="600"/>
                  </a:spcBef>
                </a:pPr>
                <a:r>
                  <a:rPr lang="hu-HU" b="0" spc="-150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𝐹𝐺𝐸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𝐷𝐺𝐸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𝐷𝐵𝐸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𝑀𝐵𝐸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𝐵𝑀𝐸𝑂</m:t>
                    </m:r>
                  </m:oMath>
                </a14:m>
                <a:r>
                  <a:rPr lang="hu-HU" dirty="0"/>
                  <a:t> húrnégyszögben:</a:t>
                </a:r>
              </a:p>
              <a:p>
                <a:pPr>
                  <a:spcBef>
                    <a:spcPts val="600"/>
                  </a:spcBef>
                </a:pPr>
                <a:r>
                  <a:rPr lang="hu-HU" spc="-150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𝑀𝐵𝐸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𝑀𝑂𝐸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𝑀𝑂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𝐸𝐺</m:t>
                    </m:r>
                  </m:oMath>
                </a14:m>
                <a:r>
                  <a:rPr lang="hu-HU" dirty="0" smtClean="0"/>
                  <a:t>  </a:t>
                </a:r>
                <a14:m>
                  <m:oMath xmlns:m="http://schemas.openxmlformats.org/officeDocument/2006/math">
                    <m:r>
                      <a:rPr lang="hu-H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60" dirty="0"/>
                  <a:t> </a:t>
                </a:r>
                <a:r>
                  <a:rPr lang="hu-HU" dirty="0" smtClean="0"/>
                  <a:t>  </a:t>
                </a:r>
                <a14:m>
                  <m:oMath xmlns:m="http://schemas.openxmlformats.org/officeDocument/2006/math"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𝐹𝐸𝐺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</m:oMath>
                </a14:m>
                <a:r>
                  <a:rPr lang="hu-HU" dirty="0"/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60" dirty="0"/>
                  <a:t> </a:t>
                </a:r>
                <a:r>
                  <a:rPr lang="hu-HU" dirty="0"/>
                  <a:t>  </a:t>
                </a: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𝐹𝐺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∢=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𝐹𝐸𝐺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</m:oMath>
                </a14:m>
                <a:endParaRPr lang="hu-HU" dirty="0"/>
              </a:p>
              <a:p>
                <a:pPr>
                  <a:spcBef>
                    <a:spcPts val="600"/>
                  </a:spcBef>
                </a:pPr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hu-HU" dirty="0" smtClean="0"/>
                  <a:t> derékszögű háromszögben 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dirty="0" smtClean="0"/>
                  <a:t>-et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𝐸𝐺</m:t>
                    </m:r>
                  </m:oMath>
                </a14:m>
                <a:r>
                  <a:rPr lang="hu-HU" dirty="0" smtClean="0"/>
                  <a:t> felezőmerőlegese </a:t>
                </a:r>
              </a:p>
              <a:p>
                <a:pPr>
                  <a:spcBef>
                    <a:spcPts val="0"/>
                  </a:spcBef>
                </a:pPr>
                <a:r>
                  <a:rPr lang="hu-HU" dirty="0" smtClean="0"/>
                  <a:t>metszi ki az átfogóból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60" dirty="0" smtClean="0"/>
                  <a:t> </a:t>
                </a:r>
                <a:r>
                  <a:rPr lang="hu-HU" spc="-60" dirty="0"/>
                  <a:t> </a:t>
                </a:r>
                <a14:m>
                  <m:oMath xmlns:m="http://schemas.openxmlformats.org/officeDocument/2006/math">
                    <m:r>
                      <a:rPr lang="hu-HU" i="1" spc="-6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spc="-60" dirty="0" smtClean="0"/>
                  <a:t> a háromszög köré írt kör középpontja</a:t>
                </a:r>
                <a:endParaRPr lang="hu-HU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𝐿𝐹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𝐹𝐸</m:t>
                    </m:r>
                  </m:oMath>
                </a14:m>
                <a:r>
                  <a:rPr lang="hu-HU" dirty="0" smtClean="0"/>
                  <a:t> 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33536" cy="5889965"/>
              </a:xfrm>
              <a:blipFill>
                <a:blip r:embed="rId3"/>
                <a:stretch>
                  <a:fillRect t="-8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8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8. feladat: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95" y="2310063"/>
            <a:ext cx="5886542" cy="4547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09794" cy="2458559"/>
              </a:xfrm>
            </p:spPr>
            <p:txBody>
              <a:bodyPr>
                <a:normAutofit/>
              </a:bodyPr>
              <a:lstStyle/>
              <a:p>
                <a:pPr marL="0" algn="just"/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 smtClean="0"/>
                  <a:t> középpontú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kör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hu-HU" dirty="0" smtClean="0"/>
                  <a:t> átmérőjének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dirty="0" smtClean="0"/>
                  <a:t>-n túli meg-hosszabbításán felveszünk egy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dirty="0" smtClean="0"/>
                  <a:t> pontot, és ezen keresztül húzunk egy olyan szelőt, amely a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kört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 smtClean="0"/>
                  <a:t> pontban metszi.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𝑂𝐵𝐷</m:t>
                    </m:r>
                  </m:oMath>
                </a14:m>
                <a:r>
                  <a:rPr lang="hu-HU" dirty="0" smtClean="0"/>
                  <a:t> háromszög köré írt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 körnek a középpontja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, egyik átmérője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𝑂𝐹</m:t>
                    </m:r>
                  </m:oMath>
                </a14:m>
                <a:r>
                  <a:rPr lang="hu-HU" dirty="0" smtClean="0"/>
                  <a:t>.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r>
                  <a:rPr lang="hu-HU" dirty="0" smtClean="0"/>
                  <a:t> egyenes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-</a:t>
                </a:r>
                <a:r>
                  <a:rPr lang="hu-HU" dirty="0" err="1" smtClean="0"/>
                  <a:t>val</a:t>
                </a:r>
                <a:r>
                  <a:rPr lang="hu-HU" dirty="0" smtClean="0"/>
                  <a:t> alkotott másik metszéspontja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hu-HU" dirty="0" smtClean="0"/>
                  <a:t>. </a:t>
                </a:r>
              </a:p>
              <a:p>
                <a:pPr marL="0"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09794" cy="2458559"/>
              </a:xfrm>
              <a:blipFill>
                <a:blip r:embed="rId3"/>
                <a:stretch>
                  <a:fillRect l="-1050" t="-1985" r="-11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203200" y="3148076"/>
                <a:ext cx="3194518" cy="324109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109728" indent="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Tx/>
                  <a:buNone/>
                  <a:defRPr kumimoji="0" sz="2400"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just"/>
                <a:r>
                  <a:rPr lang="hu-HU" dirty="0" smtClean="0"/>
                  <a:t>Igazoljuk, hogy az</a:t>
                </a:r>
              </a:p>
              <a:p>
                <a:pPr marL="0" algn="just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hu-HU" dirty="0" smtClean="0"/>
                  <a:t> pontok </a:t>
                </a:r>
              </a:p>
              <a:p>
                <a:pPr marL="0" algn="just"/>
                <a:r>
                  <a:rPr lang="hu-HU" dirty="0" smtClean="0"/>
                  <a:t>egy körön </a:t>
                </a:r>
              </a:p>
              <a:p>
                <a:pPr marL="0" algn="just"/>
                <a:r>
                  <a:rPr lang="hu-HU" dirty="0" smtClean="0"/>
                  <a:t>helyezkednek el.</a:t>
                </a:r>
              </a:p>
              <a:p>
                <a:pPr marL="0" algn="r"/>
                <a:r>
                  <a:rPr lang="hu-HU" dirty="0" smtClean="0"/>
                  <a:t>(Nyugat-Kínai Matematikai Olimpia 2006)</a:t>
                </a:r>
              </a:p>
              <a:p>
                <a:pPr marL="0" algn="just"/>
                <a:endParaRPr lang="hu-HU" dirty="0"/>
              </a:p>
            </p:txBody>
          </p:sp>
        </mc:Choice>
        <mc:Fallback xmlns=""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3148076"/>
                <a:ext cx="3194518" cy="3241092"/>
              </a:xfrm>
              <a:prstGeom prst="rect">
                <a:avLst/>
              </a:prstGeom>
              <a:blipFill>
                <a:blip r:embed="rId4"/>
                <a:stretch>
                  <a:fillRect l="-2863" t="-1504" r="-572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0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8. feladat megoldása: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33" y="2258083"/>
            <a:ext cx="5207267" cy="4410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4"/>
                <a:ext cx="8709794" cy="5700621"/>
              </a:xfrm>
            </p:spPr>
            <p:txBody>
              <a:bodyPr>
                <a:normAutofit/>
              </a:bodyPr>
              <a:lstStyle/>
              <a:p>
                <a:pPr marL="0" algn="just"/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𝐴𝐵𝐷𝐸</m:t>
                    </m:r>
                  </m:oMath>
                </a14:m>
                <a:r>
                  <a:rPr lang="hu-HU" dirty="0" smtClean="0"/>
                  <a:t> húrnégyszögben </a:t>
                </a:r>
              </a:p>
              <a:p>
                <a:pPr marL="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𝐵𝐸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hu-HU" dirty="0" smtClean="0"/>
              </a:p>
              <a:p>
                <a:pPr marL="0" algn="just">
                  <a:spcBef>
                    <a:spcPts val="600"/>
                  </a:spcBef>
                </a:pPr>
                <a:r>
                  <a:rPr lang="hu-HU" dirty="0" smtClean="0"/>
                  <a:t>3. tétel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 polárisa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-</a:t>
                </a:r>
                <a:r>
                  <a:rPr lang="hu-HU" dirty="0" err="1" smtClean="0"/>
                  <a:t>ra</a:t>
                </a:r>
                <a:r>
                  <a:rPr lang="hu-HU" dirty="0" smtClean="0"/>
                  <a:t> vonatkozóan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𝐶𝐻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endParaRPr lang="hu-HU" dirty="0" smtClean="0"/>
              </a:p>
              <a:p>
                <a:pPr marL="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𝑂𝑃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𝐶𝐻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  </a:t>
                </a:r>
                <a:endParaRPr lang="hu-H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lang="hu-HU" dirty="0"/>
                      <m:t>,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m:rPr>
                        <m:nor/>
                      </m:rPr>
                      <a:rPr lang="hu-HU" dirty="0"/>
                      <m:t>,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hu-HU" dirty="0"/>
                      <m:t>, 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hu-HU" dirty="0"/>
                      <m:t>,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/>
                  <a:t> </a:t>
                </a:r>
                <a:endParaRPr lang="hu-HU" dirty="0" smtClean="0"/>
              </a:p>
              <a:p>
                <a:pPr marL="0" algn="just">
                  <a:spcBef>
                    <a:spcPts val="0"/>
                  </a:spcBef>
                </a:pPr>
                <a:r>
                  <a:rPr lang="hu-HU" dirty="0"/>
                  <a:t> </a:t>
                </a:r>
                <a:r>
                  <a:rPr lang="hu-HU" dirty="0" smtClean="0"/>
                  <a:t>   </a:t>
                </a:r>
                <a:r>
                  <a:rPr lang="hu-HU" spc="-50" dirty="0" smtClean="0"/>
                  <a:t>pontok egy </a:t>
                </a:r>
                <a:r>
                  <a:rPr lang="hu-HU" spc="-50" dirty="0"/>
                  <a:t>körön vannak</a:t>
                </a:r>
              </a:p>
              <a:p>
                <a:pPr marL="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𝑃𝑄𝐷</m:t>
                    </m:r>
                    <m:r>
                      <a:rPr lang="hu-HU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∢=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𝐷𝐵𝐴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𝐷𝐵𝑂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 marL="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m:rPr>
                        <m:nor/>
                      </m:rPr>
                      <a:rPr lang="hu-HU" dirty="0"/>
                      <m:t>,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hu-HU" dirty="0"/>
                      <m:t>, 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hu-HU" dirty="0"/>
                      <m:t>, 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m:rPr>
                        <m:nor/>
                      </m:rPr>
                      <a:rPr lang="hu-HU" dirty="0"/>
                      <m:t> 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 marL="0" algn="just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b="0" i="0" dirty="0" smtClean="0"/>
                      <m:t>    </m:t>
                    </m:r>
                    <m:r>
                      <m:rPr>
                        <m:nor/>
                      </m:rPr>
                      <a:rPr lang="hu-HU" spc="-50" dirty="0"/>
                      <m:t>pontok</m:t>
                    </m:r>
                    <m:r>
                      <m:rPr>
                        <m:nor/>
                      </m:rPr>
                      <a:rPr lang="hu-HU" spc="-50" dirty="0"/>
                      <m:t> </m:t>
                    </m:r>
                    <m:r>
                      <m:rPr>
                        <m:nor/>
                      </m:rPr>
                      <a:rPr lang="hu-HU" spc="-50" dirty="0"/>
                      <m:t>egy</m:t>
                    </m:r>
                    <m:r>
                      <m:rPr>
                        <m:nor/>
                      </m:rPr>
                      <a:rPr lang="hu-HU" spc="-50" dirty="0"/>
                      <m:t> </m:t>
                    </m:r>
                    <m:r>
                      <m:rPr>
                        <m:nor/>
                      </m:rPr>
                      <a:rPr lang="hu-HU" spc="-50" dirty="0"/>
                      <m:t>k</m:t>
                    </m:r>
                    <m:r>
                      <m:rPr>
                        <m:nor/>
                      </m:rPr>
                      <a:rPr lang="hu-HU" spc="-50" dirty="0"/>
                      <m:t>ö</m:t>
                    </m:r>
                    <m:r>
                      <m:rPr>
                        <m:nor/>
                      </m:rPr>
                      <a:rPr lang="hu-HU" spc="-50" dirty="0"/>
                      <m:t>r</m:t>
                    </m:r>
                    <m:r>
                      <m:rPr>
                        <m:nor/>
                      </m:rPr>
                      <a:rPr lang="hu-HU" spc="-50" dirty="0"/>
                      <m:t>ö</m:t>
                    </m:r>
                    <m:r>
                      <m:rPr>
                        <m:nor/>
                      </m:rPr>
                      <a:rPr lang="hu-HU" spc="-50" dirty="0"/>
                      <m:t>n</m:t>
                    </m:r>
                    <m:r>
                      <m:rPr>
                        <m:nor/>
                      </m:rPr>
                      <a:rPr lang="hu-HU" spc="-50" dirty="0"/>
                      <m:t> </m:t>
                    </m:r>
                    <m:r>
                      <m:rPr>
                        <m:nor/>
                      </m:rPr>
                      <a:rPr lang="hu-HU" spc="-50" dirty="0"/>
                      <m:t>vannak</m:t>
                    </m:r>
                  </m:oMath>
                </a14:m>
                <a:r>
                  <a:rPr lang="hu-HU" spc="-50" dirty="0" smtClean="0"/>
                  <a:t> </a:t>
                </a:r>
                <a:endParaRPr lang="hu-HU" spc="-50" dirty="0"/>
              </a:p>
              <a:p>
                <a:pPr marL="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hu-HU" i="1" spc="-15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kollineárisak</a:t>
                </a:r>
                <a:endParaRPr lang="hu-HU" dirty="0" smtClean="0"/>
              </a:p>
              <a:p>
                <a:pPr marL="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 kollineárisak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4"/>
                <a:ext cx="8709794" cy="5700621"/>
              </a:xfrm>
              <a:blipFill>
                <a:blip r:embed="rId3"/>
                <a:stretch>
                  <a:fillRect l="-1050" t="-8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7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Pólus – poláris kapcsolat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4119424"/>
            <a:ext cx="3585290" cy="2682126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3200" y="968035"/>
            <a:ext cx="8733536" cy="5091020"/>
          </a:xfrm>
        </p:spPr>
        <p:txBody>
          <a:bodyPr>
            <a:normAutofit/>
          </a:bodyPr>
          <a:lstStyle/>
          <a:p>
            <a:r>
              <a:rPr lang="hu-HU" i="1" dirty="0" smtClean="0"/>
              <a:t>b</a:t>
            </a:r>
            <a:r>
              <a:rPr lang="hu-HU" dirty="0" smtClean="0"/>
              <a:t>) </a:t>
            </a:r>
            <a:r>
              <a:rPr lang="hu-HU" i="1" dirty="0" smtClean="0"/>
              <a:t>P</a:t>
            </a:r>
            <a:r>
              <a:rPr lang="hu-HU" dirty="0" smtClean="0"/>
              <a:t> rajta van a </a:t>
            </a:r>
            <a:r>
              <a:rPr lang="hu-HU" i="1" dirty="0" smtClean="0"/>
              <a:t>k</a:t>
            </a:r>
            <a:r>
              <a:rPr lang="hu-HU" dirty="0" smtClean="0"/>
              <a:t> körön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i="1" dirty="0" smtClean="0"/>
              <a:t>c</a:t>
            </a:r>
            <a:r>
              <a:rPr lang="hu-HU" dirty="0" smtClean="0"/>
              <a:t>) </a:t>
            </a:r>
            <a:r>
              <a:rPr lang="hu-HU" i="1" dirty="0"/>
              <a:t>P</a:t>
            </a:r>
            <a:r>
              <a:rPr lang="hu-HU" dirty="0"/>
              <a:t> a </a:t>
            </a:r>
            <a:r>
              <a:rPr lang="hu-HU" i="1" dirty="0"/>
              <a:t>k</a:t>
            </a:r>
            <a:r>
              <a:rPr lang="hu-HU" dirty="0"/>
              <a:t> körön </a:t>
            </a:r>
            <a:r>
              <a:rPr lang="hu-HU" dirty="0" smtClean="0"/>
              <a:t>belül </a:t>
            </a:r>
            <a:r>
              <a:rPr lang="hu-HU" dirty="0"/>
              <a:t>helyezkedik el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6" y="917176"/>
            <a:ext cx="2678544" cy="294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8. feladat megoldása: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73" y="2115829"/>
            <a:ext cx="5611528" cy="4752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4"/>
                <a:ext cx="8709794" cy="5700621"/>
              </a:xfrm>
            </p:spPr>
            <p:txBody>
              <a:bodyPr>
                <a:normAutofit/>
              </a:bodyPr>
              <a:lstStyle/>
              <a:p>
                <a:pPr marL="0" algn="just">
                  <a:spcBef>
                    <a:spcPts val="1800"/>
                  </a:spcBef>
                </a:pPr>
                <a:r>
                  <a:rPr lang="hu-HU" dirty="0" smtClean="0"/>
                  <a:t>Szelőtétel alapján:</a:t>
                </a:r>
              </a:p>
              <a:p>
                <a:pPr marL="0"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körben </a:t>
                </a:r>
                <a14:m>
                  <m:oMath xmlns:m="http://schemas.openxmlformats.org/officeDocument/2006/math">
                    <m:r>
                      <a:rPr lang="hu-HU" i="1" spc="-15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𝑃𝐸</m:t>
                    </m:r>
                    <m:r>
                      <a:rPr lang="hu-HU" b="0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spc="-15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𝑃𝐷</m:t>
                    </m:r>
                  </m:oMath>
                </a14:m>
                <a:endParaRPr lang="hu-HU" spc="-150" dirty="0" smtClean="0"/>
              </a:p>
              <a:p>
                <a:pPr marL="0"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/>
                  <a:t> körben </a:t>
                </a:r>
                <a14:m>
                  <m:oMath xmlns:m="http://schemas.openxmlformats.org/officeDocument/2006/math">
                    <m:r>
                      <a:rPr lang="hu-HU" i="1" spc="-15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𝑃𝐺</m:t>
                    </m:r>
                    <m:r>
                      <a:rPr lang="hu-HU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spc="-150">
                        <a:latin typeface="Cambria Math" panose="02040503050406030204" pitchFamily="18" charset="0"/>
                      </a:rPr>
                      <m:t>𝑃𝐵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𝑃𝐷</m:t>
                    </m:r>
                  </m:oMath>
                </a14:m>
                <a:endParaRPr lang="hu-HU" dirty="0"/>
              </a:p>
              <a:p>
                <a:pPr marL="0"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 spc="-150">
                        <a:latin typeface="Cambria Math" panose="02040503050406030204" pitchFamily="18" charset="0"/>
                      </a:rPr>
                      <m:t>𝑃𝐴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𝑃𝐸</m:t>
                    </m:r>
                    <m:r>
                      <a:rPr lang="hu-HU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spc="-150">
                        <a:latin typeface="Cambria Math" panose="02040503050406030204" pitchFamily="18" charset="0"/>
                      </a:rPr>
                      <m:t>𝑃𝑂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𝑃𝐺</m:t>
                    </m:r>
                  </m:oMath>
                </a14:m>
                <a:endParaRPr lang="hu-HU" i="1" spc="-15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pontok </a:t>
                </a:r>
              </a:p>
              <a:p>
                <a:pPr marL="0" algn="just">
                  <a:spcBef>
                    <a:spcPts val="0"/>
                  </a:spcBef>
                </a:pPr>
                <a:r>
                  <a:rPr lang="hu-HU" dirty="0"/>
                  <a:t> </a:t>
                </a:r>
                <a:r>
                  <a:rPr lang="hu-HU" dirty="0" smtClean="0"/>
                  <a:t>   egy körön vannak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4"/>
                <a:ext cx="8709794" cy="5700621"/>
              </a:xfrm>
              <a:blipFill>
                <a:blip r:embed="rId3"/>
                <a:stretch>
                  <a:fillRect l="-1050" t="-8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0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9. feladat: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50" y="2847975"/>
            <a:ext cx="6543675" cy="4010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/>
              <a:lstStyle/>
              <a:p>
                <a:pPr algn="just"/>
                <a:r>
                  <a:rPr lang="hu-HU" spc="-100" dirty="0" smtClean="0"/>
                  <a:t>Az </a:t>
                </a:r>
                <a14:m>
                  <m:oMath xmlns:m="http://schemas.openxmlformats.org/officeDocument/2006/math">
                    <m:r>
                      <a:rPr lang="hu-HU" i="1" spc="-100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spc="-100" dirty="0"/>
                  <a:t> középpontú </a:t>
                </a:r>
                <a14:m>
                  <m:oMath xmlns:m="http://schemas.openxmlformats.org/officeDocument/2006/math">
                    <m:r>
                      <a:rPr lang="hu-HU" i="1" spc="-1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pc="-100" dirty="0"/>
                  <a:t> körbe írt </a:t>
                </a:r>
                <a14:m>
                  <m:oMath xmlns:m="http://schemas.openxmlformats.org/officeDocument/2006/math">
                    <m:r>
                      <a:rPr lang="hu-HU" i="1" spc="-100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hu-HU" spc="-100" dirty="0"/>
                  <a:t> négyszögben </a:t>
                </a:r>
                <a14:m>
                  <m:oMath xmlns:m="http://schemas.openxmlformats.org/officeDocument/2006/math">
                    <m:r>
                      <a:rPr lang="hu-HU" i="1" spc="-100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hu-HU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hu-HU" i="1" spc="-100" dirty="0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hu-HU" spc="-100" dirty="0"/>
                  <a:t>, és az átlók az </a:t>
                </a:r>
                <a14:m>
                  <m:oMath xmlns:m="http://schemas.openxmlformats.org/officeDocument/2006/math">
                    <m:r>
                      <a:rPr lang="hu-HU" i="1" spc="-100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spc="-100" dirty="0"/>
                  <a:t> </a:t>
                </a:r>
                <a:r>
                  <a:rPr lang="hu-HU" spc="-100" dirty="0" smtClean="0"/>
                  <a:t>pontban metszik </a:t>
                </a:r>
                <a:r>
                  <a:rPr lang="hu-HU" spc="-100" dirty="0"/>
                  <a:t>egymást. </a:t>
                </a:r>
                <a14:m>
                  <m:oMath xmlns:m="http://schemas.openxmlformats.org/officeDocument/2006/math">
                    <m:r>
                      <a:rPr lang="hu-HU" i="1" spc="-100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spc="-100" dirty="0"/>
                  <a:t> a négyszög azon belső pontja, melyre teljesül, </a:t>
                </a:r>
                <a:r>
                  <a:rPr lang="hu-HU" spc="-100" dirty="0" smtClean="0"/>
                  <a:t>hogy </a:t>
                </a:r>
                <a14:m>
                  <m:oMath xmlns:m="http://schemas.openxmlformats.org/officeDocument/2006/math"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𝑃𝐴𝐵</m:t>
                    </m:r>
                    <m:r>
                      <a:rPr lang="hu-HU" i="1" spc="-150" dirty="0">
                        <a:latin typeface="Cambria Math" panose="02040503050406030204" pitchFamily="18" charset="0"/>
                      </a:rPr>
                      <m:t>∢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𝑃𝐶𝐵</m:t>
                    </m:r>
                    <m:r>
                      <a:rPr lang="hu-HU" i="1" spc="-150" dirty="0">
                        <a:latin typeface="Cambria Math" panose="02040503050406030204" pitchFamily="18" charset="0"/>
                      </a:rPr>
                      <m:t>∢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𝑃𝐵𝐶</m:t>
                    </m:r>
                    <m:r>
                      <a:rPr lang="hu-HU" i="1" spc="-150" dirty="0">
                        <a:latin typeface="Cambria Math" panose="02040503050406030204" pitchFamily="18" charset="0"/>
                      </a:rPr>
                      <m:t>∢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 spc="-150" dirty="0" smtClean="0">
                        <a:latin typeface="Cambria Math" panose="02040503050406030204" pitchFamily="18" charset="0"/>
                      </a:rPr>
                      <m:t>𝑃𝐷𝐶</m:t>
                    </m:r>
                    <m:r>
                      <a:rPr lang="hu-HU" i="1" spc="-150" dirty="0">
                        <a:latin typeface="Cambria Math" panose="02040503050406030204" pitchFamily="18" charset="0"/>
                      </a:rPr>
                      <m:t>∢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spc="-150" dirty="0">
                        <a:latin typeface="Cambria Math" panose="02040503050406030204" pitchFamily="18" charset="0"/>
                      </a:rPr>
                      <m:t>90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u-HU" dirty="0"/>
                  <a:t>. </a:t>
                </a:r>
                <a:r>
                  <a:rPr lang="hu-HU" spc="-100" dirty="0"/>
                  <a:t>Bizonyítsuk be, hogy az </a:t>
                </a:r>
                <a14:m>
                  <m:oMath xmlns:m="http://schemas.openxmlformats.org/officeDocument/2006/math">
                    <m:r>
                      <a:rPr lang="hu-HU" i="1" spc="-100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spc="-100" dirty="0"/>
                  <a:t>, </a:t>
                </a:r>
                <a14:m>
                  <m:oMath xmlns:m="http://schemas.openxmlformats.org/officeDocument/2006/math">
                    <m:r>
                      <a:rPr lang="hu-HU" i="1" spc="-100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spc="-100" dirty="0"/>
                  <a:t> és </a:t>
                </a:r>
                <a14:m>
                  <m:oMath xmlns:m="http://schemas.openxmlformats.org/officeDocument/2006/math">
                    <m:r>
                      <a:rPr lang="hu-HU" i="1" spc="-100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spc="-100" dirty="0"/>
                  <a:t> pontok </a:t>
                </a:r>
                <a:r>
                  <a:rPr lang="hu-HU" spc="-100" dirty="0" smtClean="0"/>
                  <a:t>egy egyenesre </a:t>
                </a:r>
                <a:r>
                  <a:rPr lang="hu-HU" spc="-100" dirty="0"/>
                  <a:t>esnek</a:t>
                </a:r>
                <a:r>
                  <a:rPr lang="hu-HU" spc="-100" dirty="0" smtClean="0"/>
                  <a:t>.</a:t>
                </a:r>
                <a:endParaRPr lang="hu-HU" spc="-100" dirty="0"/>
              </a:p>
              <a:p>
                <a:pPr algn="r"/>
                <a:r>
                  <a:rPr lang="hu-HU" spc="-100" dirty="0"/>
                  <a:t>(Hong Kong-i Matematikai Olimpia, 2006)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3"/>
                <a:stretch>
                  <a:fillRect t="-870" r="-10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9. feladat megoldása: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06" y="1731943"/>
            <a:ext cx="6185990" cy="5126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hu-HU" i="1" spc="-1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pc="-100" dirty="0" smtClean="0"/>
                  <a:t> körben:</a:t>
                </a:r>
              </a:p>
              <a:p>
                <a:pPr algn="just"/>
                <a:r>
                  <a:rPr lang="hu-HU" b="0" spc="-100" dirty="0" smtClean="0"/>
                  <a:t>  </a:t>
                </a: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𝐴𝑂𝐶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hu-HU" b="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𝐴𝐷𝐶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hu-HU" b="0" i="1" spc="-1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180°−</m:t>
                        </m:r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𝐴𝐵𝐶</m:t>
                        </m:r>
                        <m:r>
                          <a:rPr lang="hu-HU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</m:e>
                    </m:d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=360°−2</m:t>
                    </m:r>
                    <m:r>
                      <a:rPr lang="hu-HU" b="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</m:oMath>
                </a14:m>
                <a:endParaRPr lang="hu-HU" spc="-100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pc="-100" dirty="0" smtClean="0"/>
                  <a:t> körben:</a:t>
                </a:r>
              </a:p>
              <a:p>
                <a:pPr algn="just"/>
                <a:r>
                  <a:rPr lang="hu-HU" spc="-100" dirty="0" smtClean="0"/>
                  <a:t>  </a:t>
                </a:r>
                <a14:m>
                  <m:oMath xmlns:m="http://schemas.openxmlformats.org/officeDocument/2006/math">
                    <m:r>
                      <a:rPr lang="hu-HU" i="1" spc="-10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hu-HU" i="1" spc="-1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 spc="-10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180°−</m:t>
                        </m:r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𝐴𝑃𝐶</m:t>
                        </m:r>
                        <m:r>
                          <a:rPr lang="hu-HU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∢</m:t>
                        </m:r>
                      </m:e>
                    </m:d>
                    <m:r>
                      <a:rPr lang="hu-HU" i="1" spc="-1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u-HU" i="1" spc="-100" dirty="0" smtClean="0">
                  <a:latin typeface="Cambria Math" panose="02040503050406030204" pitchFamily="18" charset="0"/>
                </a:endParaRPr>
              </a:p>
              <a:p>
                <a:pPr algn="just"/>
                <a:r>
                  <a:rPr lang="hu-HU" b="0" spc="-100" dirty="0" smtClean="0"/>
                  <a:t>  </a:t>
                </a: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360°−2</m:t>
                    </m:r>
                    <m:d>
                      <m:dPr>
                        <m:begChr m:val="["/>
                        <m:endChr m:val="]"/>
                        <m:ctrlPr>
                          <a:rPr lang="hu-HU" i="1" spc="-1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360°−</m:t>
                        </m:r>
                        <m:d>
                          <m:dPr>
                            <m:ctrlPr>
                              <a:rPr lang="hu-HU" b="0" i="1" spc="-10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𝐴𝐵𝐶</m:t>
                            </m:r>
                            <m:r>
                              <a:rPr lang="hu-HU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∢</m:t>
                            </m:r>
                            <m:r>
                              <a:rPr lang="hu-HU" b="0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b="0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𝑃𝐴𝐵</m:t>
                            </m:r>
                            <m:r>
                              <a:rPr lang="hu-HU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∢</m:t>
                            </m:r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𝑃𝐶𝐵</m:t>
                            </m:r>
                            <m:r>
                              <a:rPr lang="hu-HU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∢</m:t>
                            </m:r>
                          </m:e>
                        </m:d>
                      </m:e>
                    </m:d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u-HU" b="0" i="1" spc="-100" dirty="0" smtClean="0">
                  <a:latin typeface="Cambria Math" panose="02040503050406030204" pitchFamily="18" charset="0"/>
                </a:endParaRPr>
              </a:p>
              <a:p>
                <a:pPr algn="just"/>
                <a:r>
                  <a:rPr lang="hu-HU" b="0" spc="-100" dirty="0" smtClean="0"/>
                  <a:t>  </a:t>
                </a: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360°−2</m:t>
                    </m:r>
                    <m:d>
                      <m:dPr>
                        <m:begChr m:val="["/>
                        <m:endChr m:val="]"/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360°−</m:t>
                        </m:r>
                        <m:d>
                          <m:dPr>
                            <m:ctrlPr>
                              <a:rPr lang="hu-HU" i="1" spc="-1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𝐴𝐵𝐶</m:t>
                            </m:r>
                            <m:r>
                              <a:rPr lang="hu-HU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∢+</m:t>
                            </m:r>
                            <m:r>
                              <a:rPr lang="hu-HU" b="0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90°</m:t>
                            </m:r>
                          </m:e>
                        </m:d>
                      </m:e>
                    </m:d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i="1" spc="-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−180°</m:t>
                    </m:r>
                  </m:oMath>
                </a14:m>
                <a:endParaRPr lang="hu-HU" b="0" spc="-150" dirty="0" smtClean="0">
                  <a:ea typeface="Cambria Math" panose="02040503050406030204" pitchFamily="18" charset="0"/>
                </a:endParaRPr>
              </a:p>
              <a:p>
                <a:pPr algn="just"/>
                <a:r>
                  <a:rPr lang="hu-HU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𝐴𝑂𝐶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 spc="-10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hu-HU" b="0" spc="-100" dirty="0" smtClean="0"/>
                  <a:t> </a:t>
                </a:r>
              </a:p>
              <a:p>
                <a:pPr algn="just"/>
                <a:r>
                  <a:rPr lang="hu-HU" spc="-1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spc="-100" dirty="0" smtClean="0"/>
                  <a:t>, </a:t>
                </a:r>
                <a14:m>
                  <m:oMath xmlns:m="http://schemas.openxmlformats.org/officeDocument/2006/math">
                    <m:r>
                      <a:rPr lang="hu-HU" i="1" spc="-1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hu-HU" spc="-100" dirty="0" smtClean="0"/>
                  <a:t>   </a:t>
                </a:r>
                <a:endParaRPr lang="hu-H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 spc="-10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spc="-100" dirty="0" smtClean="0"/>
                  <a:t> derékszögű deltoid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pc="-10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pc="-100" dirty="0" smtClean="0"/>
                  <a:t>-</a:t>
                </a:r>
                <a:r>
                  <a:rPr lang="hu-HU" spc="-100" dirty="0" err="1" smtClean="0"/>
                  <a:t>ra</a:t>
                </a:r>
                <a:r>
                  <a:rPr lang="hu-HU" spc="-100" dirty="0" smtClean="0"/>
                  <a:t> vonatkozó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hu-HU" spc="-100" dirty="0"/>
                  <a:t> </a:t>
                </a:r>
                <a:r>
                  <a:rPr lang="hu-HU" spc="-100" dirty="0" smtClean="0"/>
                  <a:t>          polárisa </a:t>
                </a:r>
                <a14:m>
                  <m:oMath xmlns:m="http://schemas.openxmlformats.org/officeDocument/2006/math">
                    <m:r>
                      <a:rPr lang="hu-HU" i="1" spc="-10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endParaRPr lang="hu-HU" spc="-100" dirty="0" smtClean="0"/>
              </a:p>
              <a:p>
                <a:pPr algn="just"/>
                <a:endParaRPr lang="hu-HU" spc="-100" dirty="0" smtClean="0"/>
              </a:p>
              <a:p>
                <a:pPr algn="just"/>
                <a:endParaRPr lang="hu-HU" spc="-100" dirty="0" smtClean="0"/>
              </a:p>
              <a:p>
                <a:pPr algn="just"/>
                <a:endParaRPr lang="hu-HU" spc="-100" dirty="0"/>
              </a:p>
              <a:p>
                <a:pPr algn="just"/>
                <a:endParaRPr lang="hu-HU" spc="-1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3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7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9. feladat megoldása:</a:t>
            </a:r>
            <a:r>
              <a:rPr lang="hu-HU" dirty="0">
                <a:solidFill>
                  <a:srgbClr val="424456"/>
                </a:solidFill>
              </a:rPr>
              <a:t> </a:t>
            </a:r>
            <a:r>
              <a:rPr lang="hu-HU" sz="2200" dirty="0">
                <a:solidFill>
                  <a:srgbClr val="424456"/>
                </a:solidFill>
              </a:rPr>
              <a:t>(folytatás)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98" y="1678810"/>
            <a:ext cx="5683479" cy="5179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hu-HU" i="1" spc="-1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pc="-100" dirty="0" smtClean="0"/>
                  <a:t>-</a:t>
                </a:r>
                <a:r>
                  <a:rPr lang="hu-HU" spc="-100" dirty="0" err="1" smtClean="0"/>
                  <a:t>ra</a:t>
                </a:r>
                <a:r>
                  <a:rPr lang="hu-HU" spc="-100" dirty="0" smtClean="0"/>
                  <a:t> vonatkozó polárisa </a:t>
                </a:r>
                <a14:m>
                  <m:oMath xmlns:m="http://schemas.openxmlformats.org/officeDocument/2006/math">
                    <m:r>
                      <a:rPr lang="hu-HU" i="1" spc="-10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endParaRPr lang="hu-HU" spc="-100" dirty="0" smtClean="0"/>
              </a:p>
              <a:p>
                <a:pPr algn="just">
                  <a:spcBef>
                    <a:spcPts val="0"/>
                  </a:spcBef>
                </a:pPr>
                <a:r>
                  <a:rPr lang="hu-HU" spc="-100" dirty="0" smtClean="0"/>
                  <a:t>Hasonlóképpen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 spc="-10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pc="-100" dirty="0"/>
                  <a:t>-</a:t>
                </a:r>
                <a:r>
                  <a:rPr lang="hu-HU" spc="-100" dirty="0" err="1"/>
                  <a:t>ra</a:t>
                </a:r>
                <a:r>
                  <a:rPr lang="hu-HU" spc="-100" dirty="0"/>
                  <a:t> vonatkozó polárisa </a:t>
                </a:r>
                <a14:m>
                  <m:oMath xmlns:m="http://schemas.openxmlformats.org/officeDocument/2006/math">
                    <m:r>
                      <a:rPr lang="hu-HU" i="1" spc="-1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hu-HU" spc="-100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spc="-100" dirty="0" smtClean="0"/>
                  <a:t>  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hu-HU" spc="-100" dirty="0" smtClean="0"/>
                  <a:t>2. tétel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100" dirty="0"/>
                  <a:t> </a:t>
                </a: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hu-HU" b="0" i="0" spc="-1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pc="-100" dirty="0" smtClean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100" dirty="0" smtClean="0"/>
                  <a:t>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𝑂𝐸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spc="-100" dirty="0" smtClean="0"/>
              </a:p>
              <a:p>
                <a:pPr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 spc="-100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pc="-100" dirty="0" smtClean="0"/>
                  <a:t>,</a:t>
                </a:r>
                <a:r>
                  <a:rPr lang="hu-HU" spc="-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pc="-100" dirty="0"/>
                  <a:t> </a:t>
                </a:r>
                <a:r>
                  <a:rPr lang="hu-HU" spc="-100" dirty="0" smtClean="0"/>
                  <a:t>hatványvonala </a:t>
                </a:r>
                <a14:m>
                  <m:oMath xmlns:m="http://schemas.openxmlformats.org/officeDocument/2006/math">
                    <m:r>
                      <a:rPr lang="hu-HU" i="1" spc="-10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endParaRPr lang="hu-HU" spc="-100" dirty="0"/>
              </a:p>
              <a:p>
                <a:pPr algn="just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hu-HU" i="1" spc="-100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pc="-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pc="-100" dirty="0"/>
                  <a:t> hatványvonala </a:t>
                </a: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endParaRPr lang="hu-HU" spc="-100" dirty="0" smtClean="0"/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spc="-100" dirty="0"/>
                  <a:t> </a:t>
                </a:r>
                <a:r>
                  <a:rPr lang="hu-HU" spc="-100" dirty="0" smtClean="0"/>
                  <a:t>   </a:t>
                </a:r>
                <a14:m>
                  <m:oMath xmlns:m="http://schemas.openxmlformats.org/officeDocument/2006/math">
                    <m:r>
                      <a:rPr lang="hu-HU" i="1" spc="-100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pc="-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pc="-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pc="-100" dirty="0"/>
                  <a:t> </a:t>
                </a:r>
                <a:r>
                  <a:rPr lang="hu-HU" spc="-100" dirty="0" smtClean="0"/>
                  <a:t>hatványpontja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i="1" spc="-15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50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spc="-15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pc="-15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pc="-15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50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u-HU" i="1" spc="-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hu-HU" i="1" spc="-150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spc="-15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pc="-150" dirty="0"/>
                  <a:t>  </a:t>
                </a:r>
                <a14:m>
                  <m:oMath xmlns:m="http://schemas.openxmlformats.org/officeDocument/2006/math"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15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pc="-15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50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spc="-15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pc="-15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pc="-15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50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u-HU" i="1" spc="-15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pc="-100" dirty="0" smtClean="0"/>
                  <a:t> hatványvonala </a:t>
                </a: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𝑃𝐸</m:t>
                    </m:r>
                  </m:oMath>
                </a14:m>
                <a:r>
                  <a:rPr lang="hu-HU" spc="-100" dirty="0" smtClean="0"/>
                  <a:t>  </a:t>
                </a:r>
                <a:endParaRPr lang="hu-H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100" dirty="0"/>
                  <a:t>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pc="-100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hu-HU" i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i="1" spc="-100" dirty="0" smtClean="0">
                  <a:latin typeface="Cambria Math" panose="020405030504060302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spc="-100" dirty="0"/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/>
                  <a:t> egy egyenesen</a:t>
                </a:r>
                <a:endParaRPr lang="hu-HU" dirty="0" smtClean="0"/>
              </a:p>
              <a:p>
                <a:pPr algn="just">
                  <a:spcBef>
                    <a:spcPts val="0"/>
                  </a:spcBef>
                </a:pPr>
                <a:r>
                  <a:rPr lang="hu-HU" dirty="0" smtClean="0"/>
                  <a:t>      vannak</a:t>
                </a:r>
                <a:endParaRPr lang="hu-HU" spc="-100" dirty="0" smtClean="0"/>
              </a:p>
              <a:p>
                <a:pPr algn="just"/>
                <a:endParaRPr lang="hu-HU" spc="-100" dirty="0" smtClean="0"/>
              </a:p>
              <a:p>
                <a:pPr algn="just"/>
                <a:endParaRPr lang="hu-HU" spc="-100" dirty="0"/>
              </a:p>
              <a:p>
                <a:pPr algn="just"/>
                <a:endParaRPr lang="hu-HU" spc="-1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3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8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10. feladat: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hu-HU" dirty="0" smtClean="0"/>
                  <a:t> háromszög beírt körének középpontja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 smtClean="0"/>
                  <a:t>. Ez a kör a háromszög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hu-HU" dirty="0" smtClean="0"/>
                  <a:t> oldalait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dirty="0" smtClean="0"/>
                  <a:t> pontokban érinti.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dirty="0" smtClean="0"/>
                  <a:t> csúcsra illeszkedő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𝐾𝐿</m:t>
                    </m:r>
                  </m:oMath>
                </a14:m>
                <a:r>
                  <a:rPr lang="hu-HU" dirty="0" smtClean="0"/>
                  <a:t>-lel párhuzamos egyenes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𝑀𝐿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𝑀𝐾</m:t>
                    </m:r>
                  </m:oMath>
                </a14:m>
                <a:r>
                  <a:rPr lang="hu-HU" dirty="0" smtClean="0"/>
                  <a:t> egyeneseket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u-HU" dirty="0" smtClean="0"/>
                  <a:t> pontokban metszi.</a:t>
                </a:r>
              </a:p>
              <a:p>
                <a:r>
                  <a:rPr lang="hu-HU" dirty="0" smtClean="0"/>
                  <a:t>Bizonyítsuk be, hogy </a:t>
                </a: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&lt;90°.</m:t>
                    </m:r>
                  </m:oMath>
                </a14:m>
                <a:endParaRPr lang="hu-HU" b="0" spc="-150" dirty="0" smtClean="0">
                  <a:ea typeface="Cambria Math" panose="02040503050406030204" pitchFamily="18" charset="0"/>
                </a:endParaRPr>
              </a:p>
              <a:p>
                <a:pPr algn="r"/>
                <a:r>
                  <a:rPr lang="hu-HU" dirty="0" smtClean="0"/>
                  <a:t>(IMO, 1998)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0" r="-11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97" y="2916936"/>
            <a:ext cx="5257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10. feladat megoldása: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27" y="2400734"/>
            <a:ext cx="6240173" cy="4457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93574" y="968035"/>
                <a:ext cx="8733536" cy="560650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dirty="0" smtClean="0"/>
                  <a:t>-hez tartozó poláris: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𝐿𝐾</m:t>
                    </m:r>
                  </m:oMath>
                </a14:m>
                <a:r>
                  <a:rPr lang="hu-HU" dirty="0" smtClean="0"/>
                  <a:t>    </a:t>
                </a: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𝐿𝐾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hu-HU" dirty="0" smtClean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dirty="0"/>
                  <a:t>-</a:t>
                </a:r>
                <a:r>
                  <a:rPr lang="hu-HU" dirty="0" smtClean="0"/>
                  <a:t>höz </a:t>
                </a:r>
                <a:r>
                  <a:rPr lang="hu-HU" dirty="0"/>
                  <a:t>tartozó </a:t>
                </a:r>
                <a:r>
                  <a:rPr lang="hu-HU" dirty="0" smtClean="0"/>
                  <a:t>poláris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𝑅𝑆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𝐿𝐾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𝑅𝑆</m:t>
                    </m:r>
                  </m:oMath>
                </a14:m>
                <a:endParaRPr lang="hu-HU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dirty="0"/>
                  <a:t>-hez tartozó poláris: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hu-HU" dirty="0" smtClean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u-HU" dirty="0" smtClean="0"/>
                  <a:t>,   2. tétel  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i="1" spc="-15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dirty="0" smtClean="0"/>
                  <a:t>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hu-HU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dirty="0"/>
                  <a:t>-</a:t>
                </a:r>
                <a:r>
                  <a:rPr lang="hu-HU" dirty="0" smtClean="0"/>
                  <a:t>hoz </a:t>
                </a:r>
                <a:r>
                  <a:rPr lang="hu-HU" dirty="0"/>
                  <a:t>tartozó poláris: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𝑀𝐿</m:t>
                    </m:r>
                  </m:oMath>
                </a14:m>
                <a:endParaRPr lang="hu-HU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hu-HU" dirty="0"/>
                  <a:t>,   2. tétel  </a:t>
                </a:r>
                <a:endParaRPr lang="hu-H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u-HU" i="1" spc="-15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pc="-15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i="1" spc="-150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i="1" spc="-150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dirty="0"/>
                  <a:t>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hu-HU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hu-HU" b="0" i="1" spc="-1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hu-HU" b="0" i="1" spc="-1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hu-HU" b="0" i="1" spc="-1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u-HU" dirty="0" smtClean="0"/>
                  <a:t> húrnégyszög  </a:t>
                </a:r>
              </a:p>
              <a:p>
                <a:pPr>
                  <a:spcBef>
                    <a:spcPts val="0"/>
                  </a:spcBef>
                </a:pPr>
                <a:r>
                  <a:rPr lang="hu-HU" b="0" spc="-100" dirty="0"/>
                  <a:t> </a:t>
                </a:r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i="1" spc="-1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=180°−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hu-HU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hu-HU" b="0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</m:oMath>
                </a14:m>
                <a:endParaRPr lang="hu-HU" b="0" spc="-150" dirty="0" smtClean="0">
                  <a:ea typeface="Cambria Math" panose="02040503050406030204" pitchFamily="18" charset="0"/>
                </a:endParaRPr>
              </a:p>
              <a:p>
                <a:r>
                  <a:rPr lang="hu-HU" dirty="0" smtClean="0"/>
                  <a:t> 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574" y="968035"/>
                <a:ext cx="8733536" cy="5606501"/>
              </a:xfrm>
              <a:blipFill>
                <a:blip r:embed="rId3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1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10. feladat megoldása:</a:t>
            </a:r>
            <a:r>
              <a:rPr lang="hu-HU" sz="2200" dirty="0">
                <a:solidFill>
                  <a:srgbClr val="424456"/>
                </a:solidFill>
              </a:rPr>
              <a:t> (folytatás)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12" y="2273011"/>
            <a:ext cx="6296025" cy="4391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spc="-100" smtClean="0">
                        <a:latin typeface="Cambria Math" panose="02040503050406030204" pitchFamily="18" charset="0"/>
                      </a:rPr>
                      <m:t>𝑅𝑂𝑆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&lt;9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⟺    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hu-HU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hu-HU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∢&gt;90°</m:t>
                    </m:r>
                  </m:oMath>
                </a14:m>
                <a:r>
                  <a:rPr lang="hu-HU" b="0" spc="-150" dirty="0" smtClean="0">
                    <a:ea typeface="Cambria Math" panose="02040503050406030204" pitchFamily="18" charset="0"/>
                  </a:rPr>
                  <a:t> </a:t>
                </a:r>
              </a:p>
              <a:p>
                <a:endParaRPr lang="hu-HU" b="0" spc="-15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hu-HU" b="0" i="1" spc="-10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hu-HU" b="0" i="1" spc="-1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pc="-10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b="0" i="1" spc="-10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hu-HU" i="1" spc="-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hu-HU" i="1" spc="-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hu-HU" i="1" spc="-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hu-HU" i="1" spc="-1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𝐿𝐴</m:t>
                        </m:r>
                      </m:e>
                    </m:acc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hu-HU" i="1" spc="-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hu-HU" i="1" spc="-1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hu-HU" i="1" spc="-1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hu-HU" b="0" i="1" spc="-10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hu-HU" b="0" i="1" spc="-10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hu-HU" i="1" spc="-1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hu-HU" i="1" spc="-1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i="1" spc="-100">
                            <a:latin typeface="Cambria Math" panose="02040503050406030204" pitchFamily="18" charset="0"/>
                          </a:rPr>
                          <m:t>𝐾𝐵</m:t>
                        </m:r>
                      </m:e>
                    </m:acc>
                  </m:oMath>
                </a14:m>
                <a:r>
                  <a:rPr lang="hu-HU" dirty="0" smtClean="0"/>
                  <a:t> </a:t>
                </a:r>
              </a:p>
              <a:p>
                <a:endParaRPr lang="hu-H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b="0" i="1" spc="-1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pc="-1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hu-HU" b="0" i="1" spc="-10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b="0" i="1" spc="-10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u-HU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hu-HU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𝐿𝐴</m:t>
                          </m:r>
                          <m:r>
                            <a:rPr lang="hu-HU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𝐾𝐵</m:t>
                          </m:r>
                        </m:num>
                        <m:den>
                          <m:r>
                            <a:rPr lang="hu-HU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𝐴𝑀</m:t>
                          </m:r>
                          <m:r>
                            <a:rPr lang="hu-HU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hu-HU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hu-HU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hu-HU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dirty="0" smtClean="0"/>
              </a:p>
              <a:p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dirty="0" smtClean="0"/>
                  <a:t> az </a:t>
                </a:r>
                <a14:m>
                  <m:oMath xmlns:m="http://schemas.openxmlformats.org/officeDocument/2006/math"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hu-HU" dirty="0" smtClean="0"/>
                  <a:t> átmérőjű körön </a:t>
                </a:r>
              </a:p>
              <a:p>
                <a:pPr>
                  <a:spcBef>
                    <a:spcPts val="0"/>
                  </a:spcBef>
                </a:pPr>
                <a:r>
                  <a:rPr lang="hu-HU" dirty="0"/>
                  <a:t> </a:t>
                </a:r>
                <a:r>
                  <a:rPr lang="hu-HU" dirty="0" smtClean="0"/>
                  <a:t>       belül van</a:t>
                </a:r>
              </a:p>
              <a:p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hu-HU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hu-HU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∢&gt;90°</m:t>
                    </m:r>
                  </m:oMath>
                </a14:m>
                <a:r>
                  <a:rPr lang="hu-HU" dirty="0" smtClean="0"/>
                  <a:t> 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25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Fonyó Lajos</a:t>
            </a:r>
          </a:p>
          <a:p>
            <a:r>
              <a:rPr lang="hu-HU" sz="2000" dirty="0" smtClean="0"/>
              <a:t>Keszthelyi Vajda János Gimnázium</a:t>
            </a:r>
          </a:p>
          <a:p>
            <a:r>
              <a:rPr lang="hu-HU" sz="2000" dirty="0" smtClean="0"/>
              <a:t>fonyolajos@gmail.com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02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La </a:t>
            </a:r>
            <a:r>
              <a:rPr lang="hu-HU" dirty="0" err="1" smtClean="0"/>
              <a:t>Hire</a:t>
            </a:r>
            <a:r>
              <a:rPr lang="hu-HU" dirty="0" smtClean="0"/>
              <a:t> elmélet: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79" y="1676959"/>
            <a:ext cx="5546521" cy="4382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hu-HU" dirty="0" smtClean="0"/>
                  <a:t>Legyenek a </a:t>
                </a:r>
                <a:r>
                  <a:rPr lang="hu-HU" i="1" dirty="0" smtClean="0"/>
                  <a:t>k</a:t>
                </a:r>
                <a:r>
                  <a:rPr lang="hu-HU" dirty="0" smtClean="0"/>
                  <a:t> körre vonatkozóan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hu-HU" dirty="0" smtClean="0"/>
                  <a:t> pólusokhoz tartozó polárisok </a:t>
                </a:r>
                <a:r>
                  <a:rPr lang="hu-HU" i="1" dirty="0" smtClean="0"/>
                  <a:t>x</a:t>
                </a:r>
                <a:r>
                  <a:rPr lang="hu-HU" dirty="0" smtClean="0"/>
                  <a:t> és </a:t>
                </a:r>
                <a:r>
                  <a:rPr lang="hu-HU" i="1" dirty="0" smtClean="0"/>
                  <a:t>y</a:t>
                </a:r>
                <a:r>
                  <a:rPr lang="hu-HU" dirty="0" smtClean="0"/>
                  <a:t>. Ekkor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⟺  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  <a:p>
                <a:r>
                  <a:rPr lang="hu-HU" dirty="0" smtClean="0"/>
                  <a:t>Bizonyítás:</a:t>
                </a:r>
              </a:p>
              <a:p>
                <a:endParaRPr lang="hu-H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hu-HU" dirty="0" smtClean="0"/>
              </a:p>
              <a:p>
                <a:endParaRPr lang="hu-HU" dirty="0" smtClean="0"/>
              </a:p>
              <a:p>
                <a:endParaRPr lang="hu-HU" dirty="0"/>
              </a:p>
              <a:p>
                <a:pPr marL="452628" indent="-342900">
                  <a:buFont typeface="Symbol" panose="05050102010706020507" pitchFamily="18" charset="2"/>
                  <a:buChar char="Þ"/>
                </a:pPr>
                <a:r>
                  <a:rPr lang="hu-HU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hu-HU" dirty="0" smtClean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’</m:t>
                    </m:r>
                  </m:oMath>
                </a14:m>
                <a:r>
                  <a:rPr lang="hu-HU" dirty="0" smtClean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</m:oMath>
                </a14:m>
                <a:r>
                  <a:rPr lang="hu-HU" dirty="0" smtClean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’</m:t>
                    </m:r>
                  </m:oMath>
                </a14:m>
                <a:r>
                  <a:rPr lang="hu-HU" dirty="0" smtClean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hu-HU" dirty="0">
                    <a:sym typeface="Symbol" panose="05050102010706020507" pitchFamily="18" charset="2"/>
                  </a:rPr>
                  <a:t> </a:t>
                </a:r>
                <a:r>
                  <a:rPr lang="hu-HU" dirty="0" smtClean="0">
                    <a:sym typeface="Symbol" panose="05050102010706020507" pitchFamily="18" charset="2"/>
                  </a:rPr>
                  <a:t>      egy körön vannak</a:t>
                </a:r>
              </a:p>
              <a:p>
                <a:pPr marL="452628" indent="-342900">
                  <a:buFont typeface="Symbol" panose="05050102010706020507" pitchFamily="18" charset="2"/>
                  <a:buChar char="Þ"/>
                </a:pPr>
                <a:endParaRPr lang="hu-HU" dirty="0">
                  <a:sym typeface="Symbol" panose="05050102010706020507" pitchFamily="18" charset="2"/>
                </a:endParaRPr>
              </a:p>
              <a:p>
                <a:endParaRPr lang="hu-HU" dirty="0" smtClean="0"/>
              </a:p>
              <a:p>
                <a:endParaRPr lang="hu-H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 spc="-15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hu-HU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u-HU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⟺     </m:t>
                      </m:r>
                      <m:r>
                        <a:rPr lang="hu-HU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hu-HU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hu-HU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hu-HU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∢=90°    ⟺     </m:t>
                      </m:r>
                      <m:r>
                        <a:rPr lang="hu-HU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hu-HU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hu-HU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hu-HU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∢=90°    ⟺     </m:t>
                      </m:r>
                      <m:r>
                        <a:rPr lang="hu-HU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hu-HU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spc="-150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70" r="-1117" b="-1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5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tétel: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Legyenek a </a:t>
                </a:r>
                <a:r>
                  <a:rPr lang="hu-HU" i="1" dirty="0" smtClean="0"/>
                  <a:t>k</a:t>
                </a:r>
                <a:r>
                  <a:rPr lang="hu-HU" dirty="0" smtClean="0"/>
                  <a:t> körre vonatkozóan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hu-HU" dirty="0" smtClean="0"/>
                  <a:t> pólusokhoz tartozó polárisok </a:t>
                </a:r>
                <a:r>
                  <a:rPr lang="hu-HU" i="1" dirty="0" smtClean="0"/>
                  <a:t>x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y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z</a:t>
                </a:r>
                <a:r>
                  <a:rPr lang="hu-HU" dirty="0" smtClean="0"/>
                  <a:t>. Ekkor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⟺  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𝑋𝑌</m:t>
                      </m:r>
                    </m:oMath>
                  </m:oMathPara>
                </a14:m>
                <a:endParaRPr lang="hu-HU" dirty="0"/>
              </a:p>
              <a:p>
                <a:r>
                  <a:rPr lang="hu-HU" dirty="0" smtClean="0"/>
                  <a:t>Bizonyítás:</a:t>
                </a:r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pc="-30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hu-HU" i="1" spc="-3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 spc="-3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hu-HU" i="1" spc="-3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u-HU" b="0" i="0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u-HU" b="0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b="0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hu-HU" b="0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0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hu-HU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hu-HU" spc="-1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u-HU" b="0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⟺     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i="1" spc="-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𝑋𝑌</m:t>
                      </m:r>
                    </m:oMath>
                  </m:oMathPara>
                </a14:m>
                <a:endParaRPr lang="hu-HU" spc="-300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0" b="-7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91" y="2146299"/>
            <a:ext cx="5173662" cy="39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Pascal tétel speciális esete: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Legyenek egy körbe írt hatszög csúcsai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u-HU" dirty="0" smtClean="0"/>
                  <a:t>. Ha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𝐸𝐹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𝐹𝐴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hu-HU" dirty="0" smtClean="0"/>
                  <a:t>, akkor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hu-HU" dirty="0" smtClean="0"/>
                  <a:t> pontok egy egyenesre esnek.</a:t>
                </a:r>
              </a:p>
              <a:p>
                <a:endParaRPr lang="hu-HU" dirty="0"/>
              </a:p>
              <a:p>
                <a:r>
                  <a:rPr lang="hu-HU" dirty="0" smtClean="0"/>
                  <a:t> 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8" y="2146617"/>
            <a:ext cx="5363007" cy="44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tétel: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2" y="2062022"/>
            <a:ext cx="6151416" cy="4685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127" y="968035"/>
                <a:ext cx="9060873" cy="5606501"/>
              </a:xfrm>
            </p:spPr>
            <p:txBody>
              <a:bodyPr/>
              <a:lstStyle/>
              <a:p>
                <a:r>
                  <a:rPr lang="hu-HU" dirty="0" smtClean="0"/>
                  <a:t>Legyenek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hu-HU" dirty="0" smtClean="0"/>
                  <a:t> egy </a:t>
                </a:r>
                <a:r>
                  <a:rPr lang="hu-HU" i="1" dirty="0" smtClean="0"/>
                  <a:t>k</a:t>
                </a:r>
                <a:r>
                  <a:rPr lang="hu-HU" dirty="0" smtClean="0"/>
                  <a:t> kör pontjai, </a:t>
                </a:r>
                <a14:m>
                  <m:oMath xmlns:m="http://schemas.openxmlformats.org/officeDocument/2006/math">
                    <m:r>
                      <a:rPr lang="hu-HU" b="0" i="1" spc="-300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hu-HU" i="1" spc="-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3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𝑍𝑊</m:t>
                    </m:r>
                    <m:r>
                      <a:rPr lang="hu-HU" i="1" spc="-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spc="-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spc="-300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hu-HU" i="1" spc="-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3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𝑊𝑌</m:t>
                    </m:r>
                    <m:r>
                      <a:rPr lang="hu-HU" i="1" spc="-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3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spc="-150" dirty="0" smtClean="0"/>
                  <a:t> </a:t>
                </a:r>
                <a:r>
                  <a:rPr lang="hu-HU" dirty="0" smtClean="0"/>
                  <a:t>és </a:t>
                </a:r>
                <a14:m>
                  <m:oMath xmlns:m="http://schemas.openxmlformats.org/officeDocument/2006/math">
                    <m:r>
                      <a:rPr lang="hu-HU" b="0" i="1" spc="-300" smtClean="0">
                        <a:latin typeface="Cambria Math" panose="02040503050406030204" pitchFamily="18" charset="0"/>
                      </a:rPr>
                      <m:t>𝑋𝑊</m:t>
                    </m:r>
                    <m:r>
                      <a:rPr lang="hu-HU" i="1" spc="-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3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𝑍𝑌</m:t>
                    </m:r>
                    <m:r>
                      <a:rPr lang="hu-HU" i="1" spc="-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3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hu-HU" dirty="0" smtClean="0"/>
                  <a:t>. Ekkor a </a:t>
                </a:r>
                <a:r>
                  <a:rPr lang="hu-HU" i="1" dirty="0" smtClean="0"/>
                  <a:t>k</a:t>
                </a:r>
                <a:r>
                  <a:rPr lang="hu-HU" dirty="0" smtClean="0"/>
                  <a:t> körre vonatkozóan a </a:t>
                </a:r>
                <a:r>
                  <a:rPr lang="hu-HU" i="1" dirty="0" smtClean="0"/>
                  <a:t>P</a:t>
                </a:r>
                <a:r>
                  <a:rPr lang="hu-HU" dirty="0" smtClean="0"/>
                  <a:t> pólushoz tartozó </a:t>
                </a:r>
                <a:r>
                  <a:rPr lang="hu-HU" i="1" dirty="0" smtClean="0"/>
                  <a:t>p</a:t>
                </a:r>
                <a:r>
                  <a:rPr lang="hu-HU" dirty="0" smtClean="0"/>
                  <a:t> poláris áthalad a </a:t>
                </a:r>
                <a:r>
                  <a:rPr lang="hu-HU" i="1" dirty="0" smtClean="0"/>
                  <a:t>Q</a:t>
                </a:r>
                <a:r>
                  <a:rPr lang="hu-HU" dirty="0" smtClean="0"/>
                  <a:t> és </a:t>
                </a:r>
                <a:r>
                  <a:rPr lang="hu-HU" i="1" dirty="0" smtClean="0"/>
                  <a:t>R</a:t>
                </a:r>
                <a:r>
                  <a:rPr lang="hu-HU" dirty="0" smtClean="0"/>
                  <a:t> pontokon.</a:t>
                </a:r>
              </a:p>
              <a:p>
                <a:endParaRPr lang="hu-HU" dirty="0" smtClean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27" y="968035"/>
                <a:ext cx="9060873" cy="5606501"/>
              </a:xfrm>
              <a:blipFill>
                <a:blip r:embed="rId3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7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32" y="3516721"/>
            <a:ext cx="7061928" cy="32581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tétel: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10836" y="856649"/>
                <a:ext cx="8821408" cy="5717888"/>
              </a:xfrm>
            </p:spPr>
            <p:txBody>
              <a:bodyPr/>
              <a:lstStyle/>
              <a:p>
                <a:r>
                  <a:rPr lang="hu-HU" dirty="0" smtClean="0"/>
                  <a:t>Bizonyítás: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hu-HU" dirty="0" smtClean="0"/>
                  <a:t>,  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𝑍𝑊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dirty="0" smtClean="0"/>
                  <a:t>, 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u-HU" dirty="0" smtClean="0"/>
                  <a:t>,  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hu-HU" dirty="0" smtClean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  2. tétel 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𝑆𝑇</m:t>
                    </m:r>
                  </m:oMath>
                </a14:m>
                <a:endParaRPr lang="hu-HU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𝑋𝑋𝑍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hu-HU" dirty="0" smtClean="0"/>
                  <a:t> hatszögnél </a:t>
                </a: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𝑋𝑋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𝑌𝑌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𝑌𝑊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𝑍𝑌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𝑊𝑋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hu-HU" b="0" spc="-150" dirty="0" smtClean="0"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hu-HU" dirty="0" smtClean="0"/>
                  <a:t>Pascal tétel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hu-HU" dirty="0" smtClean="0"/>
                  <a:t> egy egyenesre esnek</a:t>
                </a:r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𝑍𝑍𝑌𝑊𝑊𝑋</m:t>
                    </m:r>
                  </m:oMath>
                </a14:m>
                <a:r>
                  <a:rPr lang="hu-HU" dirty="0" smtClean="0"/>
                  <a:t> hatszögnél </a:t>
                </a: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𝑍𝑍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𝑊𝑊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𝑍𝑌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𝑊𝑋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i="1" spc="-150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b="0" i="1" spc="-15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𝑋𝑍</m:t>
                    </m:r>
                    <m:r>
                      <a:rPr lang="hu-HU" i="1" spc="-1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hu-HU" spc="-15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hu-HU" dirty="0"/>
                  <a:t>Pascal tétel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egy egyenesre esnek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𝑆𝑇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𝑄𝑅</m:t>
                    </m:r>
                  </m:oMath>
                </a14:m>
                <a:endParaRPr lang="hu-HU" dirty="0">
                  <a:ea typeface="Cambria Math" panose="02040503050406030204" pitchFamily="18" charset="0"/>
                </a:endParaRPr>
              </a:p>
              <a:p>
                <a:endParaRPr lang="hu-HU" dirty="0" smtClean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836" y="856649"/>
                <a:ext cx="8821408" cy="5717888"/>
              </a:xfrm>
              <a:blipFill>
                <a:blip r:embed="rId3"/>
                <a:stretch>
                  <a:fillRect t="-8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51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75" y="2503054"/>
            <a:ext cx="5755786" cy="429029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hu-HU" dirty="0" smtClean="0"/>
                  <a:t> átmérőjű félkörnek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 két olyan pontja, melyekre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𝐴𝑄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𝐵𝑄</m:t>
                    </m:r>
                  </m:oMath>
                </a14:m>
                <a:r>
                  <a:rPr lang="hu-HU" dirty="0" smtClean="0"/>
                  <a:t>. A félkör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pontbeli</a:t>
                </a:r>
                <a:r>
                  <a:rPr lang="hu-HU" dirty="0" smtClean="0"/>
                  <a:t> érintőinek metszéspontja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𝐵𝑄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u-HU" dirty="0" smtClean="0"/>
                  <a:t>.</a:t>
                </a:r>
              </a:p>
              <a:p>
                <a:r>
                  <a:rPr lang="hu-HU" dirty="0" smtClean="0"/>
                  <a:t>Bizonyítsuk </a:t>
                </a:r>
                <a:r>
                  <a:rPr lang="hu-HU" dirty="0"/>
                  <a:t>be, </a:t>
                </a:r>
                <a:r>
                  <a:rPr lang="hu-HU" dirty="0" smtClean="0"/>
                  <a:t>hogy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𝑅𝑆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hu-HU" dirty="0" smtClean="0"/>
                  <a:t>.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70" r="-11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2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ma1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éma1" id="{08370CA5-2418-4018-88F8-2DFA5ECF43F0}" vid="{26AD9AC7-23CA-410C-A8B1-9EC7FFD18B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Téma1</Template>
  <TotalTime>3349</TotalTime>
  <Words>1800</Words>
  <Application>Microsoft Office PowerPoint</Application>
  <PresentationFormat>Diavetítés a képernyőre (4:3 oldalarány)</PresentationFormat>
  <Paragraphs>299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4" baseType="lpstr">
      <vt:lpstr>Cambria Math</vt:lpstr>
      <vt:lpstr>Century Schoolbook</vt:lpstr>
      <vt:lpstr>Georgia</vt:lpstr>
      <vt:lpstr>Symbol</vt:lpstr>
      <vt:lpstr>Trebuchet MS</vt:lpstr>
      <vt:lpstr>Wingdings 2</vt:lpstr>
      <vt:lpstr>Téma1</vt:lpstr>
      <vt:lpstr>Nem mindig az a bonyolult,  ami annak látszik azaz  geometria feladatok megoldása  egy ritkán használt eszköz segítségével</vt:lpstr>
      <vt:lpstr>Pólus – poláris kapcsolat</vt:lpstr>
      <vt:lpstr>Pólus – poláris kapcsolat</vt:lpstr>
      <vt:lpstr>1. La Hire elmélet:</vt:lpstr>
      <vt:lpstr>2. tétel:</vt:lpstr>
      <vt:lpstr>Pascal tétel speciális esete:</vt:lpstr>
      <vt:lpstr>3. tétel:</vt:lpstr>
      <vt:lpstr>3. tétel:</vt:lpstr>
      <vt:lpstr>1. feladat:</vt:lpstr>
      <vt:lpstr>1. feladat megoldása:</vt:lpstr>
      <vt:lpstr>2. feladat:</vt:lpstr>
      <vt:lpstr>2. feladat megoldása:</vt:lpstr>
      <vt:lpstr>3. feladat:</vt:lpstr>
      <vt:lpstr>3. feladat megoldása:</vt:lpstr>
      <vt:lpstr>4. feladat:</vt:lpstr>
      <vt:lpstr>4. feladat megoldása:</vt:lpstr>
      <vt:lpstr>4. feladat megoldása: (folytatás)</vt:lpstr>
      <vt:lpstr>5. feladat:</vt:lpstr>
      <vt:lpstr>5. feladat megoldása:</vt:lpstr>
      <vt:lpstr>5. feladat megoldása: (folytatás)</vt:lpstr>
      <vt:lpstr>5. feladat megoldása: (folytatás)</vt:lpstr>
      <vt:lpstr>6. feladat:</vt:lpstr>
      <vt:lpstr>6. feladat megoldása:</vt:lpstr>
      <vt:lpstr>6. feladat megoldása: (folytatás)</vt:lpstr>
      <vt:lpstr>7. feladat:</vt:lpstr>
      <vt:lpstr>7. feladat megoldása:</vt:lpstr>
      <vt:lpstr>7. feladat megoldása: (folytatás)</vt:lpstr>
      <vt:lpstr>8. feladat:</vt:lpstr>
      <vt:lpstr>8. feladat megoldása:</vt:lpstr>
      <vt:lpstr>8. feladat megoldása:</vt:lpstr>
      <vt:lpstr>9. feladat:</vt:lpstr>
      <vt:lpstr>9. feladat megoldása:</vt:lpstr>
      <vt:lpstr>9. feladat megoldása: (folytatás)</vt:lpstr>
      <vt:lpstr>10. feladat:</vt:lpstr>
      <vt:lpstr>10. feladat megoldása:</vt:lpstr>
      <vt:lpstr>10. feladat megoldása: (folytatás)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 mindig az a bonyolult, ami annak látszik, azaz geometria feladatok megoldása egy ritkán használt eszköz segítségével</dc:title>
  <dc:creator>Fonyóné Németh Ildikó</dc:creator>
  <cp:lastModifiedBy>Fonyóné Németh Ildikó</cp:lastModifiedBy>
  <cp:revision>140</cp:revision>
  <dcterms:created xsi:type="dcterms:W3CDTF">2018-06-30T16:30:21Z</dcterms:created>
  <dcterms:modified xsi:type="dcterms:W3CDTF">2018-07-08T18:06:56Z</dcterms:modified>
</cp:coreProperties>
</file>